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9"/>
  </p:notesMasterIdLst>
  <p:handoutMasterIdLst>
    <p:handoutMasterId r:id="rId40"/>
  </p:handoutMasterIdLst>
  <p:sldIdLst>
    <p:sldId id="256" r:id="rId5"/>
    <p:sldId id="277" r:id="rId6"/>
    <p:sldId id="258" r:id="rId7"/>
    <p:sldId id="327" r:id="rId8"/>
    <p:sldId id="319" r:id="rId9"/>
    <p:sldId id="296" r:id="rId10"/>
    <p:sldId id="328" r:id="rId11"/>
    <p:sldId id="339" r:id="rId12"/>
    <p:sldId id="340" r:id="rId13"/>
    <p:sldId id="329" r:id="rId14"/>
    <p:sldId id="330" r:id="rId15"/>
    <p:sldId id="324" r:id="rId16"/>
    <p:sldId id="312" r:id="rId17"/>
    <p:sldId id="332" r:id="rId18"/>
    <p:sldId id="335" r:id="rId19"/>
    <p:sldId id="334" r:id="rId20"/>
    <p:sldId id="336" r:id="rId21"/>
    <p:sldId id="337" r:id="rId22"/>
    <p:sldId id="338" r:id="rId23"/>
    <p:sldId id="333" r:id="rId24"/>
    <p:sldId id="325" r:id="rId25"/>
    <p:sldId id="294" r:id="rId26"/>
    <p:sldId id="295" r:id="rId27"/>
    <p:sldId id="302" r:id="rId28"/>
    <p:sldId id="299" r:id="rId29"/>
    <p:sldId id="301" r:id="rId30"/>
    <p:sldId id="306" r:id="rId31"/>
    <p:sldId id="307" r:id="rId32"/>
    <p:sldId id="317" r:id="rId33"/>
    <p:sldId id="308" r:id="rId34"/>
    <p:sldId id="318" r:id="rId35"/>
    <p:sldId id="309" r:id="rId36"/>
    <p:sldId id="310" r:id="rId37"/>
    <p:sldId id="27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EBF883-81E6-D93B-EDCE-0A159005215B}" v="18" dt="2024-05-04T18:44:43.274"/>
  </p1510:revLst>
</p1510:revInfo>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orient="horz" pos="792"/>
        <p:guide pos="3144"/>
        <p:guide orient="horz" pos="9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5/22/2024</a:t>
            </a:fld>
            <a:endParaRPr lang="en-US"/>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5/22/2024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12</a:t>
            </a:fld>
            <a:endParaRPr lang="en-US"/>
          </a:p>
        </p:txBody>
      </p:sp>
    </p:spTree>
    <p:extLst>
      <p:ext uri="{BB962C8B-B14F-4D97-AF65-F5344CB8AC3E}">
        <p14:creationId xmlns:p14="http://schemas.microsoft.com/office/powerpoint/2010/main" val="1750771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13</a:t>
            </a:fld>
            <a:endParaRPr lang="en-US"/>
          </a:p>
        </p:txBody>
      </p:sp>
    </p:spTree>
    <p:extLst>
      <p:ext uri="{BB962C8B-B14F-4D97-AF65-F5344CB8AC3E}">
        <p14:creationId xmlns:p14="http://schemas.microsoft.com/office/powerpoint/2010/main" val="2683080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14</a:t>
            </a:fld>
            <a:endParaRPr lang="en-US"/>
          </a:p>
        </p:txBody>
      </p:sp>
    </p:spTree>
    <p:extLst>
      <p:ext uri="{BB962C8B-B14F-4D97-AF65-F5344CB8AC3E}">
        <p14:creationId xmlns:p14="http://schemas.microsoft.com/office/powerpoint/2010/main" val="2748848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15</a:t>
            </a:fld>
            <a:endParaRPr lang="en-US"/>
          </a:p>
        </p:txBody>
      </p:sp>
    </p:spTree>
    <p:extLst>
      <p:ext uri="{BB962C8B-B14F-4D97-AF65-F5344CB8AC3E}">
        <p14:creationId xmlns:p14="http://schemas.microsoft.com/office/powerpoint/2010/main" val="2260559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16</a:t>
            </a:fld>
            <a:endParaRPr lang="en-US"/>
          </a:p>
        </p:txBody>
      </p:sp>
    </p:spTree>
    <p:extLst>
      <p:ext uri="{BB962C8B-B14F-4D97-AF65-F5344CB8AC3E}">
        <p14:creationId xmlns:p14="http://schemas.microsoft.com/office/powerpoint/2010/main" val="1540623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17</a:t>
            </a:fld>
            <a:endParaRPr lang="en-US"/>
          </a:p>
        </p:txBody>
      </p:sp>
    </p:spTree>
    <p:extLst>
      <p:ext uri="{BB962C8B-B14F-4D97-AF65-F5344CB8AC3E}">
        <p14:creationId xmlns:p14="http://schemas.microsoft.com/office/powerpoint/2010/main" val="33851310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18</a:t>
            </a:fld>
            <a:endParaRPr lang="en-US"/>
          </a:p>
        </p:txBody>
      </p:sp>
    </p:spTree>
    <p:extLst>
      <p:ext uri="{BB962C8B-B14F-4D97-AF65-F5344CB8AC3E}">
        <p14:creationId xmlns:p14="http://schemas.microsoft.com/office/powerpoint/2010/main" val="2308354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19</a:t>
            </a:fld>
            <a:endParaRPr lang="en-US"/>
          </a:p>
        </p:txBody>
      </p:sp>
    </p:spTree>
    <p:extLst>
      <p:ext uri="{BB962C8B-B14F-4D97-AF65-F5344CB8AC3E}">
        <p14:creationId xmlns:p14="http://schemas.microsoft.com/office/powerpoint/2010/main" val="4970367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20</a:t>
            </a:fld>
            <a:endParaRPr lang="en-US"/>
          </a:p>
        </p:txBody>
      </p:sp>
    </p:spTree>
    <p:extLst>
      <p:ext uri="{BB962C8B-B14F-4D97-AF65-F5344CB8AC3E}">
        <p14:creationId xmlns:p14="http://schemas.microsoft.com/office/powerpoint/2010/main" val="17625914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21</a:t>
            </a:fld>
            <a:endParaRPr lang="en-US"/>
          </a:p>
        </p:txBody>
      </p:sp>
    </p:spTree>
    <p:extLst>
      <p:ext uri="{BB962C8B-B14F-4D97-AF65-F5344CB8AC3E}">
        <p14:creationId xmlns:p14="http://schemas.microsoft.com/office/powerpoint/2010/main" val="3493019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a:p>
        </p:txBody>
      </p:sp>
    </p:spTree>
    <p:extLst>
      <p:ext uri="{BB962C8B-B14F-4D97-AF65-F5344CB8AC3E}">
        <p14:creationId xmlns:p14="http://schemas.microsoft.com/office/powerpoint/2010/main" val="3217716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22</a:t>
            </a:fld>
            <a:endParaRPr lang="en-US"/>
          </a:p>
        </p:txBody>
      </p:sp>
    </p:spTree>
    <p:extLst>
      <p:ext uri="{BB962C8B-B14F-4D97-AF65-F5344CB8AC3E}">
        <p14:creationId xmlns:p14="http://schemas.microsoft.com/office/powerpoint/2010/main" val="469015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23</a:t>
            </a:fld>
            <a:endParaRPr lang="en-US"/>
          </a:p>
        </p:txBody>
      </p:sp>
    </p:spTree>
    <p:extLst>
      <p:ext uri="{BB962C8B-B14F-4D97-AF65-F5344CB8AC3E}">
        <p14:creationId xmlns:p14="http://schemas.microsoft.com/office/powerpoint/2010/main" val="2273882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24</a:t>
            </a:fld>
            <a:endParaRPr lang="en-US"/>
          </a:p>
        </p:txBody>
      </p:sp>
    </p:spTree>
    <p:extLst>
      <p:ext uri="{BB962C8B-B14F-4D97-AF65-F5344CB8AC3E}">
        <p14:creationId xmlns:p14="http://schemas.microsoft.com/office/powerpoint/2010/main" val="38364004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25</a:t>
            </a:fld>
            <a:endParaRPr lang="en-US"/>
          </a:p>
        </p:txBody>
      </p:sp>
    </p:spTree>
    <p:extLst>
      <p:ext uri="{BB962C8B-B14F-4D97-AF65-F5344CB8AC3E}">
        <p14:creationId xmlns:p14="http://schemas.microsoft.com/office/powerpoint/2010/main" val="9618858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26</a:t>
            </a:fld>
            <a:endParaRPr lang="en-US"/>
          </a:p>
        </p:txBody>
      </p:sp>
    </p:spTree>
    <p:extLst>
      <p:ext uri="{BB962C8B-B14F-4D97-AF65-F5344CB8AC3E}">
        <p14:creationId xmlns:p14="http://schemas.microsoft.com/office/powerpoint/2010/main" val="28376215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27</a:t>
            </a:fld>
            <a:endParaRPr lang="en-US"/>
          </a:p>
        </p:txBody>
      </p:sp>
    </p:spTree>
    <p:extLst>
      <p:ext uri="{BB962C8B-B14F-4D97-AF65-F5344CB8AC3E}">
        <p14:creationId xmlns:p14="http://schemas.microsoft.com/office/powerpoint/2010/main" val="39701198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28</a:t>
            </a:fld>
            <a:endParaRPr lang="en-US"/>
          </a:p>
        </p:txBody>
      </p:sp>
    </p:spTree>
    <p:extLst>
      <p:ext uri="{BB962C8B-B14F-4D97-AF65-F5344CB8AC3E}">
        <p14:creationId xmlns:p14="http://schemas.microsoft.com/office/powerpoint/2010/main" val="25285021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29</a:t>
            </a:fld>
            <a:endParaRPr lang="en-US"/>
          </a:p>
        </p:txBody>
      </p:sp>
    </p:spTree>
    <p:extLst>
      <p:ext uri="{BB962C8B-B14F-4D97-AF65-F5344CB8AC3E}">
        <p14:creationId xmlns:p14="http://schemas.microsoft.com/office/powerpoint/2010/main" val="21880224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30</a:t>
            </a:fld>
            <a:endParaRPr lang="en-US"/>
          </a:p>
        </p:txBody>
      </p:sp>
    </p:spTree>
    <p:extLst>
      <p:ext uri="{BB962C8B-B14F-4D97-AF65-F5344CB8AC3E}">
        <p14:creationId xmlns:p14="http://schemas.microsoft.com/office/powerpoint/2010/main" val="13083052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31</a:t>
            </a:fld>
            <a:endParaRPr lang="en-US"/>
          </a:p>
        </p:txBody>
      </p:sp>
    </p:spTree>
    <p:extLst>
      <p:ext uri="{BB962C8B-B14F-4D97-AF65-F5344CB8AC3E}">
        <p14:creationId xmlns:p14="http://schemas.microsoft.com/office/powerpoint/2010/main" val="361561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a:p>
        </p:txBody>
      </p:sp>
    </p:spTree>
    <p:extLst>
      <p:ext uri="{BB962C8B-B14F-4D97-AF65-F5344CB8AC3E}">
        <p14:creationId xmlns:p14="http://schemas.microsoft.com/office/powerpoint/2010/main" val="24564396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32</a:t>
            </a:fld>
            <a:endParaRPr lang="en-US"/>
          </a:p>
        </p:txBody>
      </p:sp>
    </p:spTree>
    <p:extLst>
      <p:ext uri="{BB962C8B-B14F-4D97-AF65-F5344CB8AC3E}">
        <p14:creationId xmlns:p14="http://schemas.microsoft.com/office/powerpoint/2010/main" val="21993158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33</a:t>
            </a:fld>
            <a:endParaRPr lang="en-US"/>
          </a:p>
        </p:txBody>
      </p:sp>
    </p:spTree>
    <p:extLst>
      <p:ext uri="{BB962C8B-B14F-4D97-AF65-F5344CB8AC3E}">
        <p14:creationId xmlns:p14="http://schemas.microsoft.com/office/powerpoint/2010/main" val="17527856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34</a:t>
            </a:fld>
            <a:endParaRPr lang="en-US"/>
          </a:p>
        </p:txBody>
      </p:sp>
    </p:spTree>
    <p:extLst>
      <p:ext uri="{BB962C8B-B14F-4D97-AF65-F5344CB8AC3E}">
        <p14:creationId xmlns:p14="http://schemas.microsoft.com/office/powerpoint/2010/main" val="3607125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a:p>
        </p:txBody>
      </p:sp>
    </p:spTree>
    <p:extLst>
      <p:ext uri="{BB962C8B-B14F-4D97-AF65-F5344CB8AC3E}">
        <p14:creationId xmlns:p14="http://schemas.microsoft.com/office/powerpoint/2010/main" val="4005538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a:p>
        </p:txBody>
      </p:sp>
    </p:spTree>
    <p:extLst>
      <p:ext uri="{BB962C8B-B14F-4D97-AF65-F5344CB8AC3E}">
        <p14:creationId xmlns:p14="http://schemas.microsoft.com/office/powerpoint/2010/main" val="2061096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a:p>
        </p:txBody>
      </p:sp>
    </p:spTree>
    <p:extLst>
      <p:ext uri="{BB962C8B-B14F-4D97-AF65-F5344CB8AC3E}">
        <p14:creationId xmlns:p14="http://schemas.microsoft.com/office/powerpoint/2010/main" val="1521498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a:p>
        </p:txBody>
      </p:sp>
    </p:spTree>
    <p:extLst>
      <p:ext uri="{BB962C8B-B14F-4D97-AF65-F5344CB8AC3E}">
        <p14:creationId xmlns:p14="http://schemas.microsoft.com/office/powerpoint/2010/main" val="4290278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a:solidFill>
                  <a:srgbClr val="ECECEC"/>
                </a:solidFill>
                <a:effectLst/>
                <a:highlight>
                  <a:srgbClr val="212121"/>
                </a:highlight>
                <a:latin typeface="Söhne"/>
              </a:rPr>
              <a:t>"Framework" và "kiến trúc ứng dụng" là hai khái niệm liên quan nhưng không hoàn toàn giống nhau trong lĩnh vực phát triển phần mềm.</a:t>
            </a:r>
          </a:p>
          <a:p>
            <a:pPr algn="l">
              <a:buFont typeface="+mj-lt"/>
              <a:buAutoNum type="arabicPeriod"/>
            </a:pPr>
            <a:r>
              <a:rPr lang="vi-VN" b="1" i="0">
                <a:solidFill>
                  <a:srgbClr val="ECECEC"/>
                </a:solidFill>
                <a:effectLst/>
                <a:highlight>
                  <a:srgbClr val="212121"/>
                </a:highlight>
                <a:latin typeface="Söhne"/>
              </a:rPr>
              <a:t>Framework (khung công việc)</a:t>
            </a:r>
            <a:r>
              <a:rPr lang="vi-VN" b="0" i="0">
                <a:solidFill>
                  <a:srgbClr val="ECECEC"/>
                </a:solidFill>
                <a:effectLst/>
                <a:highlight>
                  <a:srgbClr val="212121"/>
                </a:highlight>
                <a:latin typeface="Söhne"/>
              </a:rPr>
              <a:t>: Là một tập hợp các thư viện, công cụ và quy tắc được cấu trúc sẵn để hỗ trợ việc phát triển phần mềm. Framework cung cấp một cách tiếp cận cụ thể để xây dựng các ứng dụng bằng cách định nghĩa cách thức mà các thành phần phải tương tác với nhau. Nó thường đi kèm với các quy tắc và tiêu chuẩn, giúp tạo ra một cách tiếp cận cấu trúc hóa cho việc phát triển phần mềm. Ví dụ về các framework phổ biến bao gồm AngularJS, ReactJS, Django, Ruby on Rails, và Express.js.</a:t>
            </a:r>
            <a:endParaRPr lang="en-US" b="0" i="0">
              <a:solidFill>
                <a:srgbClr val="ECECEC"/>
              </a:solidFill>
              <a:effectLst/>
              <a:highlight>
                <a:srgbClr val="212121"/>
              </a:highlight>
              <a:latin typeface="Söhne"/>
            </a:endParaRPr>
          </a:p>
          <a:p>
            <a:pPr algn="l">
              <a:buFont typeface="+mj-lt"/>
              <a:buAutoNum type="arabicPeriod"/>
            </a:pPr>
            <a:endParaRPr lang="vi-VN" b="0" i="0">
              <a:solidFill>
                <a:srgbClr val="ECECEC"/>
              </a:solidFill>
              <a:effectLst/>
              <a:highlight>
                <a:srgbClr val="212121"/>
              </a:highlight>
              <a:latin typeface="Söhne"/>
            </a:endParaRPr>
          </a:p>
          <a:p>
            <a:pPr algn="l">
              <a:buFont typeface="+mj-lt"/>
              <a:buAutoNum type="arabicPeriod"/>
            </a:pPr>
            <a:r>
              <a:rPr lang="vi-VN" b="1" i="0">
                <a:solidFill>
                  <a:srgbClr val="ECECEC"/>
                </a:solidFill>
                <a:effectLst/>
                <a:highlight>
                  <a:srgbClr val="212121"/>
                </a:highlight>
                <a:latin typeface="Söhne"/>
              </a:rPr>
              <a:t>Kiến trúc ứng dụng</a:t>
            </a:r>
            <a:r>
              <a:rPr lang="vi-VN" b="0" i="0">
                <a:solidFill>
                  <a:srgbClr val="ECECEC"/>
                </a:solidFill>
                <a:effectLst/>
                <a:highlight>
                  <a:srgbClr val="212121"/>
                </a:highlight>
                <a:latin typeface="Söhne"/>
              </a:rPr>
              <a:t>: Đây là cách mà các thành phần của một ứng dụng được tổ chức và tương tác với nhau. Kiến trúc ứng dụng định nghĩa cách mà các phần của một hệ thống hoạt động cùng nhau để đáp ứng các yêu cầu chức năng và phi chức năng của ứng dụng. Kiến trúc ứng dụng có thể bao gồm các khía cạnh như lớp dịch vụ, lớp giao diện người dùng, lớp dữ liệu, và cách mà chúng tương tác với nhau. Các kiến trúc ứng dụng phổ biến bao gồm kiến trúc Model-View-Controller (MVC), kiến trúc Microservices, kiến trúc Serverless, và kiến trúc Monolithic.</a:t>
            </a:r>
          </a:p>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a:p>
        </p:txBody>
      </p:sp>
    </p:spTree>
    <p:extLst>
      <p:ext uri="{BB962C8B-B14F-4D97-AF65-F5344CB8AC3E}">
        <p14:creationId xmlns:p14="http://schemas.microsoft.com/office/powerpoint/2010/main" val="1490871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11</a:t>
            </a:fld>
            <a:endParaRPr lang="en-US"/>
          </a:p>
        </p:txBody>
      </p:sp>
    </p:spTree>
    <p:extLst>
      <p:ext uri="{BB962C8B-B14F-4D97-AF65-F5344CB8AC3E}">
        <p14:creationId xmlns:p14="http://schemas.microsoft.com/office/powerpoint/2010/main" val="35997621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a:t>Click to add text </a:t>
            </a:r>
          </a:p>
          <a:p>
            <a:pPr marL="685800" lvl="1" indent="-228600"/>
            <a:r>
              <a:rPr lang="en-US"/>
              <a:t>Second level</a:t>
            </a:r>
          </a:p>
          <a:p>
            <a:pPr marL="1143000" lvl="2" indent="-228600"/>
            <a:r>
              <a:rPr lang="en-US"/>
              <a:t>Third level</a:t>
            </a:r>
          </a:p>
          <a:p>
            <a:pPr marL="1600200" lvl="3" indent="-228600"/>
            <a:r>
              <a:rPr lang="en-US"/>
              <a:t>Fourth level</a:t>
            </a:r>
          </a:p>
          <a:p>
            <a:pPr marL="2057400" lvl="4" indent="-228600"/>
            <a:r>
              <a:rPr lang="en-US"/>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a:t>Click to add text </a:t>
            </a:r>
          </a:p>
          <a:p>
            <a:pPr lvl="1"/>
            <a:r>
              <a:rPr lang="en-US"/>
              <a:t>Second level</a:t>
            </a:r>
          </a:p>
          <a:p>
            <a:pPr lvl="2"/>
            <a:r>
              <a:rPr lang="en-US"/>
              <a:t>Third level</a:t>
            </a:r>
          </a:p>
          <a:p>
            <a:pPr lvl="3"/>
            <a:r>
              <a:rPr lang="en-US"/>
              <a:t>Fourth level</a:t>
            </a:r>
          </a:p>
          <a:p>
            <a:pPr lvl="4"/>
            <a:r>
              <a:rPr lang="en-US"/>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a:t>Click icon to insert table</a:t>
            </a:r>
          </a:p>
          <a:p>
            <a:endParaRPr lang="en-US"/>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a:t>Click to add content</a:t>
            </a:r>
          </a:p>
          <a:p>
            <a:pPr lvl="1"/>
            <a:r>
              <a:rPr lang="en-US"/>
              <a:t>Second level</a:t>
            </a:r>
          </a:p>
          <a:p>
            <a:pPr lvl="2"/>
            <a:r>
              <a:rPr lang="en-US"/>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nodejs.org/en/download"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www.npmjs.com/"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C7A53C9-A51D-2BED-216C-674D81BAA9BB}"/>
              </a:ext>
            </a:extLst>
          </p:cNvPr>
          <p:cNvSpPr txBox="1"/>
          <p:nvPr/>
        </p:nvSpPr>
        <p:spPr>
          <a:xfrm>
            <a:off x="4071739" y="1181379"/>
            <a:ext cx="7834519" cy="1754326"/>
          </a:xfrm>
          <a:prstGeom prst="rect">
            <a:avLst/>
          </a:prstGeom>
          <a:noFill/>
        </p:spPr>
        <p:txBody>
          <a:bodyPr wrap="square">
            <a:spAutoFit/>
          </a:bodyPr>
          <a:lstStyle/>
          <a:p>
            <a:r>
              <a:rPr lang="vi-VN" sz="3600" b="1" dirty="0">
                <a:solidFill>
                  <a:schemeClr val="bg1"/>
                </a:solidFill>
                <a:latin typeface="Arial" panose="020B0604020202020204" pitchFamily="34" charset="0"/>
                <a:cs typeface="Arial" panose="020B0604020202020204" pitchFamily="34" charset="0"/>
              </a:rPr>
              <a:t>BÁO CÁO ĐỒ ÁN MÔN HỌC</a:t>
            </a:r>
            <a:r>
              <a:rPr lang="en-US" sz="3600" b="1" dirty="0">
                <a:solidFill>
                  <a:schemeClr val="bg1"/>
                </a:solidFill>
                <a:latin typeface="Arial" panose="020B0604020202020204" pitchFamily="34" charset="0"/>
                <a:cs typeface="Arial" panose="020B0604020202020204" pitchFamily="34" charset="0"/>
              </a:rPr>
              <a:t>: </a:t>
            </a:r>
          </a:p>
          <a:p>
            <a:r>
              <a:rPr lang="en-US" sz="3600" b="1" dirty="0">
                <a:solidFill>
                  <a:schemeClr val="bg1"/>
                </a:solidFill>
                <a:latin typeface="Arial" panose="020B0604020202020204" pitchFamily="34" charset="0"/>
                <a:cs typeface="Arial" panose="020B0604020202020204" pitchFamily="34" charset="0"/>
              </a:rPr>
              <a:t>“Website </a:t>
            </a:r>
            <a:r>
              <a:rPr lang="en-US" sz="3600" b="1" dirty="0" err="1">
                <a:solidFill>
                  <a:schemeClr val="bg1"/>
                </a:solidFill>
                <a:latin typeface="Arial" panose="020B0604020202020204" pitchFamily="34" charset="0"/>
                <a:cs typeface="Arial" panose="020B0604020202020204" pitchFamily="34" charset="0"/>
              </a:rPr>
              <a:t>truyền</a:t>
            </a:r>
            <a:r>
              <a:rPr lang="en-US" sz="3600" b="1" dirty="0">
                <a:solidFill>
                  <a:schemeClr val="bg1"/>
                </a:solidFill>
                <a:latin typeface="Arial" panose="020B0604020202020204" pitchFamily="34" charset="0"/>
                <a:cs typeface="Arial" panose="020B0604020202020204" pitchFamily="34" charset="0"/>
              </a:rPr>
              <a:t> </a:t>
            </a:r>
            <a:r>
              <a:rPr lang="en-US" sz="3600" b="1" dirty="0" err="1">
                <a:solidFill>
                  <a:schemeClr val="bg1"/>
                </a:solidFill>
                <a:latin typeface="Arial" panose="020B0604020202020204" pitchFamily="34" charset="0"/>
                <a:cs typeface="Arial" panose="020B0604020202020204" pitchFamily="34" charset="0"/>
              </a:rPr>
              <a:t>phát</a:t>
            </a:r>
            <a:r>
              <a:rPr lang="en-US" sz="3600" b="1" dirty="0">
                <a:solidFill>
                  <a:schemeClr val="bg1"/>
                </a:solidFill>
                <a:latin typeface="Arial" panose="020B0604020202020204" pitchFamily="34" charset="0"/>
                <a:cs typeface="Arial" panose="020B0604020202020204" pitchFamily="34" charset="0"/>
              </a:rPr>
              <a:t> </a:t>
            </a:r>
            <a:r>
              <a:rPr lang="en-US" sz="3600" b="1" dirty="0" err="1">
                <a:solidFill>
                  <a:schemeClr val="bg1"/>
                </a:solidFill>
                <a:latin typeface="Arial" panose="020B0604020202020204" pitchFamily="34" charset="0"/>
                <a:cs typeface="Arial" panose="020B0604020202020204" pitchFamily="34" charset="0"/>
              </a:rPr>
              <a:t>nhạc</a:t>
            </a:r>
            <a:r>
              <a:rPr lang="en-US" sz="3600" b="1" dirty="0">
                <a:solidFill>
                  <a:schemeClr val="bg1"/>
                </a:solidFill>
                <a:latin typeface="Arial" panose="020B0604020202020204" pitchFamily="34" charset="0"/>
                <a:cs typeface="Arial" panose="020B0604020202020204" pitchFamily="34" charset="0"/>
              </a:rPr>
              <a:t> </a:t>
            </a:r>
            <a:r>
              <a:rPr lang="en-US" sz="3600" b="1" dirty="0" err="1">
                <a:solidFill>
                  <a:schemeClr val="bg1"/>
                </a:solidFill>
                <a:latin typeface="Arial" panose="020B0604020202020204" pitchFamily="34" charset="0"/>
                <a:cs typeface="Arial" panose="020B0604020202020204" pitchFamily="34" charset="0"/>
              </a:rPr>
              <a:t>kỹ</a:t>
            </a:r>
            <a:r>
              <a:rPr lang="en-US" sz="3600" b="1" dirty="0">
                <a:solidFill>
                  <a:schemeClr val="bg1"/>
                </a:solidFill>
                <a:latin typeface="Arial" panose="020B0604020202020204" pitchFamily="34" charset="0"/>
                <a:cs typeface="Arial" panose="020B0604020202020204" pitchFamily="34" charset="0"/>
              </a:rPr>
              <a:t> </a:t>
            </a:r>
            <a:r>
              <a:rPr lang="en-US" sz="3600" b="1" dirty="0" err="1">
                <a:solidFill>
                  <a:schemeClr val="bg1"/>
                </a:solidFill>
                <a:latin typeface="Arial" panose="020B0604020202020204" pitchFamily="34" charset="0"/>
                <a:cs typeface="Arial" panose="020B0604020202020204" pitchFamily="34" charset="0"/>
              </a:rPr>
              <a:t>thuật</a:t>
            </a:r>
            <a:r>
              <a:rPr lang="en-US" sz="3600" b="1" dirty="0">
                <a:solidFill>
                  <a:schemeClr val="bg1"/>
                </a:solidFill>
                <a:latin typeface="Arial" panose="020B0604020202020204" pitchFamily="34" charset="0"/>
                <a:cs typeface="Arial" panose="020B0604020202020204" pitchFamily="34" charset="0"/>
              </a:rPr>
              <a:t> </a:t>
            </a:r>
            <a:r>
              <a:rPr lang="en-US" sz="3600" b="1" dirty="0" err="1">
                <a:solidFill>
                  <a:schemeClr val="bg1"/>
                </a:solidFill>
                <a:latin typeface="Arial" panose="020B0604020202020204" pitchFamily="34" charset="0"/>
                <a:cs typeface="Arial" panose="020B0604020202020204" pitchFamily="34" charset="0"/>
              </a:rPr>
              <a:t>số</a:t>
            </a:r>
            <a:r>
              <a:rPr lang="en-US" sz="3600" b="1" dirty="0">
                <a:solidFill>
                  <a:schemeClr val="bg1"/>
                </a:solidFill>
                <a:latin typeface="Arial" panose="020B0604020202020204" pitchFamily="34" charset="0"/>
                <a:cs typeface="Arial" panose="020B0604020202020204" pitchFamily="34" charset="0"/>
              </a:rPr>
              <a:t> </a:t>
            </a:r>
            <a:r>
              <a:rPr lang="en-US" sz="3600" b="1" dirty="0" err="1">
                <a:solidFill>
                  <a:schemeClr val="bg1"/>
                </a:solidFill>
                <a:latin typeface="Arial" panose="020B0604020202020204" pitchFamily="34" charset="0"/>
                <a:cs typeface="Arial" panose="020B0604020202020204" pitchFamily="34" charset="0"/>
              </a:rPr>
              <a:t>Scopify</a:t>
            </a:r>
            <a:r>
              <a:rPr lang="en-US" sz="3600" b="1" dirty="0">
                <a:solidFill>
                  <a:schemeClr val="bg1"/>
                </a:solidFill>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94406705-0AFF-9654-9F4B-E09361C63602}"/>
              </a:ext>
            </a:extLst>
          </p:cNvPr>
          <p:cNvSpPr txBox="1"/>
          <p:nvPr/>
        </p:nvSpPr>
        <p:spPr>
          <a:xfrm>
            <a:off x="6919857" y="5370330"/>
            <a:ext cx="6094206" cy="1200329"/>
          </a:xfrm>
          <a:prstGeom prst="rect">
            <a:avLst/>
          </a:prstGeom>
          <a:noFill/>
        </p:spPr>
        <p:txBody>
          <a:bodyPr wrap="square">
            <a:spAutoFit/>
          </a:bodyPr>
          <a:lstStyle/>
          <a:p>
            <a:pPr algn="ctr"/>
            <a:r>
              <a:rPr lang="en-US" sz="1800" b="1" err="1">
                <a:solidFill>
                  <a:schemeClr val="bg1"/>
                </a:solidFill>
                <a:latin typeface="Arial" panose="020B0604020202020204" pitchFamily="34" charset="0"/>
                <a:cs typeface="Arial" panose="020B0604020202020204" pitchFamily="34" charset="0"/>
              </a:rPr>
              <a:t>Nhóm</a:t>
            </a:r>
            <a:r>
              <a:rPr lang="en-US" sz="1800" b="1">
                <a:solidFill>
                  <a:schemeClr val="bg1"/>
                </a:solidFill>
                <a:latin typeface="Arial" panose="020B0604020202020204" pitchFamily="34" charset="0"/>
                <a:cs typeface="Arial" panose="020B0604020202020204" pitchFamily="34" charset="0"/>
              </a:rPr>
              <a:t> 10  </a:t>
            </a:r>
          </a:p>
          <a:p>
            <a:pPr algn="ctr"/>
            <a:r>
              <a:rPr lang="en-US" sz="1800" b="1">
                <a:solidFill>
                  <a:schemeClr val="bg1"/>
                </a:solidFill>
                <a:latin typeface="Arial" panose="020B0604020202020204" pitchFamily="34" charset="0"/>
                <a:cs typeface="Arial" panose="020B0604020202020204" pitchFamily="34" charset="0"/>
              </a:rPr>
              <a:t>Bùi Vương Tâm Anh - 22520039</a:t>
            </a:r>
          </a:p>
          <a:p>
            <a:pPr algn="ctr"/>
            <a:r>
              <a:rPr lang="en-US" sz="1800" b="1">
                <a:solidFill>
                  <a:schemeClr val="bg1"/>
                </a:solidFill>
                <a:latin typeface="Arial" panose="020B0604020202020204" pitchFamily="34" charset="0"/>
                <a:cs typeface="Arial" panose="020B0604020202020204" pitchFamily="34" charset="0"/>
              </a:rPr>
              <a:t>Phan </a:t>
            </a:r>
            <a:r>
              <a:rPr lang="en-US" sz="1800" b="1" err="1">
                <a:solidFill>
                  <a:schemeClr val="bg1"/>
                </a:solidFill>
                <a:latin typeface="Arial" panose="020B0604020202020204" pitchFamily="34" charset="0"/>
                <a:cs typeface="Arial" panose="020B0604020202020204" pitchFamily="34" charset="0"/>
              </a:rPr>
              <a:t>Nguyễn</a:t>
            </a:r>
            <a:r>
              <a:rPr lang="en-US" sz="1800" b="1">
                <a:solidFill>
                  <a:schemeClr val="bg1"/>
                </a:solidFill>
                <a:latin typeface="Arial" panose="020B0604020202020204" pitchFamily="34" charset="0"/>
                <a:cs typeface="Arial" panose="020B0604020202020204" pitchFamily="34" charset="0"/>
              </a:rPr>
              <a:t> </a:t>
            </a:r>
            <a:r>
              <a:rPr lang="en-US" sz="1800" b="1" err="1">
                <a:solidFill>
                  <a:schemeClr val="bg1"/>
                </a:solidFill>
                <a:latin typeface="Arial" panose="020B0604020202020204" pitchFamily="34" charset="0"/>
                <a:cs typeface="Arial" panose="020B0604020202020204" pitchFamily="34" charset="0"/>
              </a:rPr>
              <a:t>Hữu</a:t>
            </a:r>
            <a:r>
              <a:rPr lang="en-US" sz="1800" b="1">
                <a:solidFill>
                  <a:schemeClr val="bg1"/>
                </a:solidFill>
                <a:latin typeface="Arial" panose="020B0604020202020204" pitchFamily="34" charset="0"/>
                <a:cs typeface="Arial" panose="020B0604020202020204" pitchFamily="34" charset="0"/>
              </a:rPr>
              <a:t> Phong - 22521090</a:t>
            </a:r>
          </a:p>
          <a:p>
            <a:pPr algn="ctr"/>
            <a:r>
              <a:rPr lang="en-US" sz="1800" b="1" err="1">
                <a:solidFill>
                  <a:schemeClr val="bg1"/>
                </a:solidFill>
                <a:latin typeface="Arial" panose="020B0604020202020204" pitchFamily="34" charset="0"/>
                <a:cs typeface="Arial" panose="020B0604020202020204" pitchFamily="34" charset="0"/>
              </a:rPr>
              <a:t>Trần</a:t>
            </a:r>
            <a:r>
              <a:rPr lang="en-US" sz="1800" b="1">
                <a:solidFill>
                  <a:schemeClr val="bg1"/>
                </a:solidFill>
                <a:latin typeface="Arial" panose="020B0604020202020204" pitchFamily="34" charset="0"/>
                <a:cs typeface="Arial" panose="020B0604020202020204" pitchFamily="34" charset="0"/>
              </a:rPr>
              <a:t> </a:t>
            </a:r>
            <a:r>
              <a:rPr lang="en-US" sz="1800" b="1" err="1">
                <a:solidFill>
                  <a:schemeClr val="bg1"/>
                </a:solidFill>
                <a:latin typeface="Arial" panose="020B0604020202020204" pitchFamily="34" charset="0"/>
                <a:cs typeface="Arial" panose="020B0604020202020204" pitchFamily="34" charset="0"/>
              </a:rPr>
              <a:t>Đình</a:t>
            </a:r>
            <a:r>
              <a:rPr lang="en-US" sz="1800" b="1">
                <a:solidFill>
                  <a:schemeClr val="bg1"/>
                </a:solidFill>
                <a:latin typeface="Arial" panose="020B0604020202020204" pitchFamily="34" charset="0"/>
                <a:cs typeface="Arial" panose="020B0604020202020204" pitchFamily="34" charset="0"/>
              </a:rPr>
              <a:t> Khoa - 22520689</a:t>
            </a:r>
          </a:p>
        </p:txBody>
      </p:sp>
    </p:spTree>
    <p:extLst>
      <p:ext uri="{BB962C8B-B14F-4D97-AF65-F5344CB8AC3E}">
        <p14:creationId xmlns:p14="http://schemas.microsoft.com/office/powerpoint/2010/main" val="1642425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374375" y="441530"/>
            <a:ext cx="4305909" cy="664332"/>
          </a:xfrm>
        </p:spPr>
        <p:txBody>
          <a:bodyPr>
            <a:normAutofit fontScale="90000"/>
          </a:bodyPr>
          <a:lstStyle/>
          <a:p>
            <a:r>
              <a:rPr lang="en-US" err="1">
                <a:latin typeface="Arial" panose="020B0604020202020204" pitchFamily="34" charset="0"/>
                <a:cs typeface="Arial" panose="020B0604020202020204" pitchFamily="34" charset="0"/>
              </a:rPr>
              <a:t>Ưu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điểm</a:t>
            </a:r>
            <a:endParaRPr lang="en-US">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374375" y="1710891"/>
            <a:ext cx="7103646" cy="4572001"/>
          </a:xfrm>
        </p:spPr>
        <p:txBody>
          <a:bodyPr vert="horz" lIns="91440" tIns="45720" rIns="91440" bIns="45720" rtlCol="0" anchor="t">
            <a:noAutofit/>
          </a:bodyPr>
          <a:lstStyle/>
          <a:p>
            <a:r>
              <a:rPr lang="vi-VN" sz="2000" b="1">
                <a:latin typeface="Arial" panose="020B0604020202020204" pitchFamily="34" charset="0"/>
                <a:cs typeface="Arial" panose="020B0604020202020204" pitchFamily="34" charset="0"/>
              </a:rPr>
              <a:t>Đơn giản và tối giản: </a:t>
            </a:r>
            <a:endParaRPr lang="en-US" sz="2000" b="1">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a:latin typeface="Arial" panose="020B0604020202020204" pitchFamily="34" charset="0"/>
                <a:cs typeface="Arial" panose="020B0604020202020204" pitchFamily="34" charset="0"/>
              </a:rPr>
              <a:t>C</a:t>
            </a:r>
            <a:r>
              <a:rPr lang="vi-VN" sz="2000">
                <a:latin typeface="Arial" panose="020B0604020202020204" pitchFamily="34" charset="0"/>
                <a:cs typeface="Arial" panose="020B0604020202020204" pitchFamily="34" charset="0"/>
              </a:rPr>
              <a:t>ó thiết kế rất đơn giản</a:t>
            </a:r>
            <a:r>
              <a:rPr lang="en-US" sz="2000">
                <a:latin typeface="Arial" panose="020B0604020202020204" pitchFamily="34" charset="0"/>
                <a:cs typeface="Arial" panose="020B0604020202020204" pitchFamily="34" charset="0"/>
              </a:rPr>
              <a:t> </a:t>
            </a:r>
            <a:r>
              <a:rPr lang="en-US" sz="2000" b="1">
                <a:solidFill>
                  <a:srgbClr val="92D050"/>
                </a:solidFill>
                <a:latin typeface="Arial" panose="020B0604020202020204" pitchFamily="34" charset="0"/>
                <a:cs typeface="Arial" panose="020B0604020202020204" pitchFamily="34" charset="0"/>
                <a:sym typeface="Wingdings" panose="05000000000000000000" pitchFamily="2" charset="2"/>
              </a:rPr>
              <a:t> </a:t>
            </a:r>
            <a:r>
              <a:rPr lang="vi-VN" sz="2000" b="1">
                <a:solidFill>
                  <a:srgbClr val="92D050"/>
                </a:solidFill>
                <a:latin typeface="Arial" panose="020B0604020202020204" pitchFamily="34" charset="0"/>
                <a:cs typeface="Arial" panose="020B0604020202020204" pitchFamily="34" charset="0"/>
              </a:rPr>
              <a:t>dễ dàng học và sử dụng. </a:t>
            </a:r>
            <a:endParaRPr lang="en-US" sz="2000" b="1">
              <a:solidFill>
                <a:srgbClr val="92D05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vi-VN" sz="2000">
                <a:latin typeface="Arial" panose="020B0604020202020204" pitchFamily="34" charset="0"/>
                <a:cs typeface="Arial" panose="020B0604020202020204" pitchFamily="34" charset="0"/>
              </a:rPr>
              <a:t>Với cấu trúc đơn giản, </a:t>
            </a:r>
            <a:r>
              <a:rPr lang="en-US" sz="2000">
                <a:latin typeface="Arial" panose="020B0604020202020204" pitchFamily="34" charset="0"/>
                <a:cs typeface="Arial" panose="020B0604020202020204" pitchFamily="34" charset="0"/>
              </a:rPr>
              <a:t>ta </a:t>
            </a:r>
            <a:r>
              <a:rPr lang="vi-VN" sz="2000">
                <a:latin typeface="Arial" panose="020B0604020202020204" pitchFamily="34" charset="0"/>
                <a:cs typeface="Arial" panose="020B0604020202020204" pitchFamily="34" charset="0"/>
              </a:rPr>
              <a:t>có thể nhanh chóng thiết lập máy chủ, xác định </a:t>
            </a:r>
            <a:r>
              <a:rPr lang="en-US" sz="2000">
                <a:latin typeface="Arial" panose="020B0604020202020204" pitchFamily="34" charset="0"/>
                <a:cs typeface="Arial" panose="020B0604020202020204" pitchFamily="34" charset="0"/>
              </a:rPr>
              <a:t>routings </a:t>
            </a:r>
            <a:r>
              <a:rPr lang="vi-VN" sz="2000">
                <a:latin typeface="Arial" panose="020B0604020202020204" pitchFamily="34" charset="0"/>
                <a:cs typeface="Arial" panose="020B0604020202020204" pitchFamily="34" charset="0"/>
              </a:rPr>
              <a:t>và xử lý HTTP</a:t>
            </a:r>
            <a:r>
              <a:rPr lang="en-US" sz="2000">
                <a:latin typeface="Arial" panose="020B0604020202020204" pitchFamily="34" charset="0"/>
                <a:cs typeface="Arial" panose="020B0604020202020204" pitchFamily="34" charset="0"/>
              </a:rPr>
              <a:t> requests </a:t>
            </a:r>
            <a:r>
              <a:rPr lang="en-US" sz="2000" b="1">
                <a:solidFill>
                  <a:srgbClr val="92D050"/>
                </a:solidFill>
                <a:latin typeface="Arial" panose="020B0604020202020204" pitchFamily="34" charset="0"/>
                <a:cs typeface="Arial" panose="020B0604020202020204" pitchFamily="34" charset="0"/>
                <a:sym typeface="Wingdings" panose="05000000000000000000" pitchFamily="2" charset="2"/>
              </a:rPr>
              <a:t> </a:t>
            </a:r>
            <a:r>
              <a:rPr lang="vi-VN" sz="2000" b="1">
                <a:solidFill>
                  <a:srgbClr val="92D050"/>
                </a:solidFill>
                <a:latin typeface="Arial" panose="020B0604020202020204" pitchFamily="34" charset="0"/>
                <a:cs typeface="Arial" panose="020B0604020202020204" pitchFamily="34" charset="0"/>
              </a:rPr>
              <a:t>lựa chọn tuyệt vời để xây dựng các ứng dụng web một cách hiệu quả.</a:t>
            </a:r>
            <a:endParaRPr lang="en-US" sz="2000" b="1">
              <a:solidFill>
                <a:srgbClr val="92D050"/>
              </a:solidFill>
              <a:latin typeface="Arial" panose="020B0604020202020204" pitchFamily="34" charset="0"/>
              <a:cs typeface="Arial" panose="020B0604020202020204" pitchFamily="34" charset="0"/>
            </a:endParaRPr>
          </a:p>
          <a:p>
            <a:endParaRPr lang="vi-VN" sz="2000">
              <a:latin typeface="Arial" panose="020B0604020202020204" pitchFamily="34" charset="0"/>
              <a:cs typeface="Arial" panose="020B0604020202020204" pitchFamily="34" charset="0"/>
            </a:endParaRPr>
          </a:p>
          <a:p>
            <a:r>
              <a:rPr lang="vi-VN" sz="2000" b="1">
                <a:latin typeface="Arial" panose="020B0604020202020204" pitchFamily="34" charset="0"/>
                <a:cs typeface="Arial" panose="020B0604020202020204" pitchFamily="34" charset="0"/>
              </a:rPr>
              <a:t>Tính linh hoạt và tùy chỉnh: </a:t>
            </a:r>
            <a:endParaRPr lang="en-US" sz="2000" b="1">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a:latin typeface="Arial" panose="020B0604020202020204" pitchFamily="34" charset="0"/>
                <a:cs typeface="Arial" panose="020B0604020202020204" pitchFamily="34" charset="0"/>
              </a:rPr>
              <a:t>L</a:t>
            </a:r>
            <a:r>
              <a:rPr lang="vi-VN" sz="2000">
                <a:latin typeface="Arial" panose="020B0604020202020204" pitchFamily="34" charset="0"/>
                <a:cs typeface="Arial" panose="020B0604020202020204" pitchFamily="34" charset="0"/>
              </a:rPr>
              <a:t>à một framework linh hoạt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và</a:t>
            </a:r>
            <a:r>
              <a:rPr lang="en-US" sz="2000">
                <a:latin typeface="Arial" panose="020B0604020202020204" pitchFamily="34" charset="0"/>
                <a:cs typeface="Arial" panose="020B0604020202020204" pitchFamily="34" charset="0"/>
              </a:rPr>
              <a:t> </a:t>
            </a:r>
            <a:r>
              <a:rPr lang="vi-VN" sz="2000">
                <a:latin typeface="Arial" panose="020B0604020202020204" pitchFamily="34" charset="0"/>
                <a:cs typeface="Arial" panose="020B0604020202020204" pitchFamily="34" charset="0"/>
              </a:rPr>
              <a:t>kiến trúc ứng dụng nghiêm ngặt cho phép cấu trúc ứng dụng dựa trên sở thích của mình. </a:t>
            </a: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10</a:t>
            </a:fld>
            <a:endParaRPr lang="en-US"/>
          </a:p>
        </p:txBody>
      </p:sp>
    </p:spTree>
    <p:extLst>
      <p:ext uri="{BB962C8B-B14F-4D97-AF65-F5344CB8AC3E}">
        <p14:creationId xmlns:p14="http://schemas.microsoft.com/office/powerpoint/2010/main" val="3306643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374375" y="441530"/>
            <a:ext cx="4305909" cy="664332"/>
          </a:xfrm>
        </p:spPr>
        <p:txBody>
          <a:bodyPr>
            <a:normAutofit fontScale="90000"/>
          </a:bodyPr>
          <a:lstStyle/>
          <a:p>
            <a:r>
              <a:rPr lang="en-US" err="1">
                <a:latin typeface="Arial" panose="020B0604020202020204" pitchFamily="34" charset="0"/>
                <a:cs typeface="Arial" panose="020B0604020202020204" pitchFamily="34" charset="0"/>
              </a:rPr>
              <a:t>Ưu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điểm</a:t>
            </a:r>
            <a:endParaRPr lang="en-US">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374375" y="1710891"/>
            <a:ext cx="7103646" cy="4572001"/>
          </a:xfrm>
        </p:spPr>
        <p:txBody>
          <a:bodyPr vert="horz" lIns="91440" tIns="45720" rIns="91440" bIns="45720" rtlCol="0" anchor="t">
            <a:noAutofit/>
          </a:bodyPr>
          <a:lstStyle/>
          <a:p>
            <a:r>
              <a:rPr lang="vi-VN" sz="2000" b="1">
                <a:latin typeface="Arial" panose="020B0604020202020204" pitchFamily="34" charset="0"/>
                <a:cs typeface="Arial" panose="020B0604020202020204" pitchFamily="34" charset="0"/>
              </a:rPr>
              <a:t>Hệ sinh thái </a:t>
            </a:r>
            <a:r>
              <a:rPr lang="en-US" sz="2000" b="1">
                <a:latin typeface="Arial" panose="020B0604020202020204" pitchFamily="34" charset="0"/>
                <a:cs typeface="Arial" panose="020B0604020202020204" pitchFamily="34" charset="0"/>
              </a:rPr>
              <a:t>middleware</a:t>
            </a:r>
            <a:r>
              <a:rPr lang="vi-VN" sz="2000" b="1">
                <a:latin typeface="Arial" panose="020B0604020202020204" pitchFamily="34" charset="0"/>
                <a:cs typeface="Arial" panose="020B0604020202020204" pitchFamily="34" charset="0"/>
              </a:rPr>
              <a:t>: </a:t>
            </a:r>
            <a:endParaRPr lang="en-US" sz="2000" b="1">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err="1">
                <a:latin typeface="Arial" panose="020B0604020202020204" pitchFamily="34" charset="0"/>
                <a:cs typeface="Arial" panose="020B0604020202020204" pitchFamily="34" charset="0"/>
              </a:rPr>
              <a:t>Có</a:t>
            </a:r>
            <a:r>
              <a:rPr lang="en-US" sz="2000">
                <a:latin typeface="Arial" panose="020B0604020202020204" pitchFamily="34" charset="0"/>
                <a:cs typeface="Arial" panose="020B0604020202020204" pitchFamily="34" charset="0"/>
              </a:rPr>
              <a:t> </a:t>
            </a:r>
            <a:r>
              <a:rPr lang="vi-VN" sz="2000">
                <a:latin typeface="Arial" panose="020B0604020202020204" pitchFamily="34" charset="0"/>
                <a:cs typeface="Arial" panose="020B0604020202020204" pitchFamily="34" charset="0"/>
              </a:rPr>
              <a:t>một số lượng lớn </a:t>
            </a:r>
            <a:r>
              <a:rPr lang="en-US" sz="2000" err="1">
                <a:latin typeface="Arial" panose="020B0604020202020204" pitchFamily="34" charset="0"/>
                <a:cs typeface="Arial" panose="020B0604020202020204" pitchFamily="34" charset="0"/>
              </a:rPr>
              <a:t>middlewares</a:t>
            </a:r>
            <a:r>
              <a:rPr lang="en-US" sz="2000">
                <a:latin typeface="Arial" panose="020B0604020202020204" pitchFamily="34" charset="0"/>
                <a:cs typeface="Arial" panose="020B0604020202020204" pitchFamily="34" charset="0"/>
              </a:rPr>
              <a:t> </a:t>
            </a:r>
            <a:r>
              <a:rPr lang="vi-VN" sz="2000">
                <a:latin typeface="Arial" panose="020B0604020202020204" pitchFamily="34" charset="0"/>
                <a:cs typeface="Arial" panose="020B0604020202020204" pitchFamily="34" charset="0"/>
              </a:rPr>
              <a:t>có thể dễ dàng tích hợp vào các ứng dụng. Các chức năng </a:t>
            </a:r>
            <a:r>
              <a:rPr lang="en-US" sz="2000" err="1">
                <a:latin typeface="Arial" panose="020B0604020202020204" pitchFamily="34" charset="0"/>
                <a:cs typeface="Arial" panose="020B0604020202020204" pitchFamily="34" charset="0"/>
              </a:rPr>
              <a:t>của</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chúng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giúp</a:t>
            </a:r>
            <a:r>
              <a:rPr lang="en-US" sz="2000">
                <a:latin typeface="Arial" panose="020B0604020202020204" pitchFamily="34" charset="0"/>
                <a:cs typeface="Arial" panose="020B0604020202020204" pitchFamily="34" charset="0"/>
              </a:rPr>
              <a:t> </a:t>
            </a:r>
            <a:r>
              <a:rPr lang="vi-VN" sz="2000">
                <a:latin typeface="Arial" panose="020B0604020202020204" pitchFamily="34" charset="0"/>
                <a:cs typeface="Arial" panose="020B0604020202020204" pitchFamily="34" charset="0"/>
              </a:rPr>
              <a:t>tăng cường chức năng bằng cách cho phép xử lý nhiều tác vụ khác nhau</a:t>
            </a:r>
            <a:r>
              <a:rPr lang="en-US" sz="2000">
                <a:latin typeface="Arial" panose="020B0604020202020204" pitchFamily="34" charset="0"/>
                <a:cs typeface="Arial" panose="020B0604020202020204" pitchFamily="34" charset="0"/>
              </a:rPr>
              <a:t>.</a:t>
            </a:r>
          </a:p>
          <a:p>
            <a:endParaRPr lang="vi-VN" sz="2000">
              <a:latin typeface="Arial" panose="020B0604020202020204" pitchFamily="34" charset="0"/>
              <a:cs typeface="Arial" panose="020B0604020202020204" pitchFamily="34" charset="0"/>
            </a:endParaRPr>
          </a:p>
          <a:p>
            <a:r>
              <a:rPr lang="vi-VN" sz="2000" b="1"/>
              <a:t>Khả năng mở rộng:</a:t>
            </a:r>
            <a:endParaRPr lang="en-US" sz="2000" b="1"/>
          </a:p>
          <a:p>
            <a:pPr marL="342900" indent="-342900">
              <a:buFont typeface="Arial" panose="020B0604020202020204" pitchFamily="34" charset="0"/>
              <a:buChar char="•"/>
            </a:pPr>
            <a:r>
              <a:rPr lang="en-US" sz="2000" err="1"/>
              <a:t>Đư</a:t>
            </a:r>
            <a:r>
              <a:rPr lang="vi-VN" sz="2000"/>
              <a:t>ợc thiết kế nhẹ và có thể mở rộng</a:t>
            </a:r>
            <a:r>
              <a:rPr lang="en-US" sz="2000"/>
              <a:t> </a:t>
            </a:r>
            <a:r>
              <a:rPr lang="en-US" sz="2000" b="1">
                <a:solidFill>
                  <a:srgbClr val="92D050"/>
                </a:solidFill>
                <a:sym typeface="Wingdings" panose="05000000000000000000" pitchFamily="2" charset="2"/>
              </a:rPr>
              <a:t> </a:t>
            </a:r>
            <a:r>
              <a:rPr lang="vi-VN" sz="2000" b="1">
                <a:solidFill>
                  <a:srgbClr val="92D050"/>
                </a:solidFill>
              </a:rPr>
              <a:t>phù hợp để xây dựng cả dự án nhỏ và ứng dụng quy mô lớn. </a:t>
            </a:r>
            <a:endParaRPr lang="en-US" sz="2000" b="1">
              <a:solidFill>
                <a:srgbClr val="92D050"/>
              </a:solidFill>
            </a:endParaRPr>
          </a:p>
          <a:p>
            <a:pPr marL="342900" indent="-342900">
              <a:buFont typeface="Arial" panose="020B0604020202020204" pitchFamily="34" charset="0"/>
              <a:buChar char="•"/>
            </a:pPr>
            <a:r>
              <a:rPr lang="en-US" sz="2000"/>
              <a:t>K</a:t>
            </a:r>
            <a:r>
              <a:rPr lang="vi-VN" sz="2000"/>
              <a:t>hông đồng bộ và có kiến trúc hướng sự kiện cho phép xử lý một số lượng lớn yêu cầu.</a:t>
            </a:r>
          </a:p>
          <a:p>
            <a:endParaRPr lang="en-US" sz="2000"/>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11</a:t>
            </a:fld>
            <a:endParaRPr lang="en-US"/>
          </a:p>
        </p:txBody>
      </p:sp>
    </p:spTree>
    <p:extLst>
      <p:ext uri="{BB962C8B-B14F-4D97-AF65-F5344CB8AC3E}">
        <p14:creationId xmlns:p14="http://schemas.microsoft.com/office/powerpoint/2010/main" val="1205986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938713" y="3300413"/>
            <a:ext cx="6338887" cy="2668587"/>
          </a:xfrm>
        </p:spPr>
        <p:txBody>
          <a:bodyPr>
            <a:normAutofit/>
          </a:bodyPr>
          <a:lstStyle/>
          <a:p>
            <a:r>
              <a:rPr lang="en-US">
                <a:latin typeface="Arial" panose="020B0604020202020204" pitchFamily="34" charset="0"/>
                <a:cs typeface="Arial" panose="020B0604020202020204" pitchFamily="34" charset="0"/>
              </a:rPr>
              <a:t>1. </a:t>
            </a:r>
            <a:r>
              <a:rPr lang="en-US" err="1">
                <a:latin typeface="Arial" panose="020B0604020202020204" pitchFamily="34" charset="0"/>
                <a:cs typeface="Arial" panose="020B0604020202020204" pitchFamily="34" charset="0"/>
              </a:rPr>
              <a:t>Giới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thiệu</a:t>
            </a:r>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2. </a:t>
            </a:r>
            <a:r>
              <a:rPr lang="en-US" err="1">
                <a:latin typeface="Arial" panose="020B0604020202020204" pitchFamily="34" charset="0"/>
                <a:cs typeface="Arial" panose="020B0604020202020204" pitchFamily="34" charset="0"/>
              </a:rPr>
              <a:t>Tại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sao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dùng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ExpressJS</a:t>
            </a:r>
            <a:r>
              <a:rPr lang="en-US">
                <a:latin typeface="Arial" panose="020B0604020202020204" pitchFamily="34" charset="0"/>
                <a:cs typeface="Arial" panose="020B0604020202020204" pitchFamily="34" charset="0"/>
              </a:rPr>
              <a:t>?</a:t>
            </a:r>
          </a:p>
          <a:p>
            <a:r>
              <a:rPr lang="en-US" b="1">
                <a:latin typeface="Arial" panose="020B0604020202020204" pitchFamily="34" charset="0"/>
                <a:cs typeface="Arial" panose="020B0604020202020204" pitchFamily="34" charset="0"/>
              </a:rPr>
              <a:t>3. NodeJS vs </a:t>
            </a:r>
            <a:r>
              <a:rPr lang="en-US" b="1" err="1">
                <a:latin typeface="Arial" panose="020B0604020202020204" pitchFamily="34" charset="0"/>
                <a:cs typeface="Arial" panose="020B0604020202020204" pitchFamily="34" charset="0"/>
              </a:rPr>
              <a:t>ExpressJS</a:t>
            </a:r>
            <a:endParaRPr lang="en-US" b="1">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5. </a:t>
            </a:r>
            <a:r>
              <a:rPr lang="en-US" err="1">
                <a:latin typeface="Arial" panose="020B0604020202020204" pitchFamily="34" charset="0"/>
                <a:cs typeface="Arial" panose="020B0604020202020204" pitchFamily="34" charset="0"/>
              </a:rPr>
              <a:t>Hướng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dẫn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cơ</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bản</a:t>
            </a:r>
            <a:endParaRPr lang="en-US">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12</a:t>
            </a:fld>
            <a:endParaRPr lang="en-US"/>
          </a:p>
        </p:txBody>
      </p:sp>
    </p:spTree>
    <p:extLst>
      <p:ext uri="{BB962C8B-B14F-4D97-AF65-F5344CB8AC3E}">
        <p14:creationId xmlns:p14="http://schemas.microsoft.com/office/powerpoint/2010/main" val="1384496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833694" y="660358"/>
            <a:ext cx="6859868" cy="5537284"/>
          </a:xfrm>
        </p:spPr>
        <p:txBody>
          <a:bodyPr>
            <a:normAutofit/>
          </a:bodyPr>
          <a:lstStyle/>
          <a:p>
            <a:r>
              <a:rPr lang="en-US"/>
              <a:t>3. Nodejs vs </a:t>
            </a:r>
            <a:r>
              <a:rPr lang="en-US" err="1"/>
              <a:t>expressjs</a:t>
            </a:r>
            <a:endParaRPr lang="en-US"/>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7084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374375" y="441530"/>
            <a:ext cx="4305909" cy="664332"/>
          </a:xfrm>
        </p:spPr>
        <p:txBody>
          <a:bodyPr>
            <a:normAutofit fontScale="90000"/>
          </a:bodyPr>
          <a:lstStyle/>
          <a:p>
            <a:r>
              <a:rPr lang="en-US">
                <a:latin typeface="Arial" panose="020B0604020202020204" pitchFamily="34" charset="0"/>
                <a:cs typeface="Arial" panose="020B0604020202020204" pitchFamily="34" charset="0"/>
              </a:rPr>
              <a:t>1. Routing</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374375" y="1592557"/>
            <a:ext cx="7349616" cy="4572001"/>
          </a:xfrm>
        </p:spPr>
        <p:txBody>
          <a:bodyPr vert="horz" lIns="91440" tIns="45720" rIns="91440" bIns="45720" rtlCol="0" anchor="t">
            <a:noAutofit/>
          </a:bodyPr>
          <a:lstStyle/>
          <a:p>
            <a:r>
              <a:rPr lang="en-US" sz="2000" err="1"/>
              <a:t>Là</a:t>
            </a:r>
            <a:r>
              <a:rPr lang="en-US" sz="2000"/>
              <a:t> </a:t>
            </a:r>
            <a:r>
              <a:rPr lang="vi-VN" sz="2000"/>
              <a:t>quá trình xử lý một yêu cầu HTTP xác định loại phản hồi sẽ được gửi đến máy khách </a:t>
            </a:r>
            <a:r>
              <a:rPr lang="en-US" sz="2000" err="1"/>
              <a:t>dựa</a:t>
            </a:r>
            <a:r>
              <a:rPr lang="en-US" sz="2000"/>
              <a:t> </a:t>
            </a:r>
            <a:r>
              <a:rPr lang="vi-VN" sz="2000"/>
              <a:t>trên yêu cầu cụ thể nào. </a:t>
            </a:r>
            <a:endParaRPr lang="en-US" sz="2000"/>
          </a:p>
          <a:p>
            <a:r>
              <a:rPr lang="vi-VN" sz="2000"/>
              <a:t>Trong NodeJS, </a:t>
            </a:r>
            <a:r>
              <a:rPr lang="en-US" sz="2000" err="1"/>
              <a:t>có</a:t>
            </a:r>
            <a:r>
              <a:rPr lang="en-US" sz="2000"/>
              <a:t> </a:t>
            </a:r>
            <a:r>
              <a:rPr lang="vi-VN" sz="2000"/>
              <a:t>một module gọi là </a:t>
            </a:r>
            <a:r>
              <a:rPr lang="en-US" sz="2000" b="1"/>
              <a:t>“</a:t>
            </a:r>
            <a:r>
              <a:rPr lang="vi-VN" sz="2000" b="1"/>
              <a:t>http</a:t>
            </a:r>
            <a:r>
              <a:rPr lang="en-US" sz="2000" b="1"/>
              <a:t>”</a:t>
            </a:r>
            <a:r>
              <a:rPr lang="vi-VN" sz="2000" b="1"/>
              <a:t> </a:t>
            </a:r>
            <a:r>
              <a:rPr lang="vi-VN" sz="2000"/>
              <a:t>để tạo một máy chủ, trong đó tạo một máy chủ bằng cách sử dụng </a:t>
            </a:r>
            <a:r>
              <a:rPr lang="en-US" sz="2000" b="1"/>
              <a:t>“</a:t>
            </a:r>
            <a:r>
              <a:rPr lang="vi-VN" sz="2000" b="1"/>
              <a:t>http.createServer</a:t>
            </a:r>
            <a:r>
              <a:rPr lang="en-US" sz="2000" b="1"/>
              <a:t>”</a:t>
            </a:r>
            <a:r>
              <a:rPr lang="vi-VN" sz="2000" b="1"/>
              <a:t> </a:t>
            </a:r>
            <a:r>
              <a:rPr lang="vi-VN" sz="2000"/>
              <a:t>và truyền một hàm gọi lại vào </a:t>
            </a:r>
            <a:r>
              <a:rPr lang="en-US" sz="2000" b="1"/>
              <a:t>“</a:t>
            </a:r>
            <a:r>
              <a:rPr lang="vi-VN" sz="2000" b="1"/>
              <a:t>http.createServer</a:t>
            </a:r>
            <a:r>
              <a:rPr lang="en-US" sz="2000" b="1"/>
              <a:t>”</a:t>
            </a:r>
            <a:r>
              <a:rPr lang="vi-VN" sz="2000"/>
              <a:t>, trong đó ta nhận yêu cầu và phản hồi dưới dạng tham số và sử dụng if</a:t>
            </a:r>
            <a:r>
              <a:rPr lang="en-US" sz="2000"/>
              <a:t>-</a:t>
            </a:r>
            <a:r>
              <a:rPr lang="vi-VN" sz="2000"/>
              <a:t>else và URL</a:t>
            </a:r>
            <a:r>
              <a:rPr lang="en-US" sz="2000"/>
              <a:t> </a:t>
            </a:r>
            <a:r>
              <a:rPr lang="en-US" sz="2000" b="1">
                <a:solidFill>
                  <a:srgbClr val="92D050"/>
                </a:solidFill>
                <a:sym typeface="Wingdings" panose="05000000000000000000" pitchFamily="2" charset="2"/>
              </a:rPr>
              <a:t> </a:t>
            </a:r>
            <a:r>
              <a:rPr lang="en-US" sz="2000" b="1" err="1">
                <a:solidFill>
                  <a:srgbClr val="92D050"/>
                </a:solidFill>
                <a:sym typeface="Wingdings" panose="05000000000000000000" pitchFamily="2" charset="2"/>
              </a:rPr>
              <a:t>bằng</a:t>
            </a:r>
            <a:r>
              <a:rPr lang="en-US" sz="2000" b="1">
                <a:solidFill>
                  <a:srgbClr val="92D050"/>
                </a:solidFill>
                <a:sym typeface="Wingdings" panose="05000000000000000000" pitchFamily="2" charset="2"/>
              </a:rPr>
              <a:t> </a:t>
            </a:r>
            <a:r>
              <a:rPr lang="en-US" sz="2000" b="1" err="1">
                <a:solidFill>
                  <a:srgbClr val="92D050"/>
                </a:solidFill>
                <a:sym typeface="Wingdings" panose="05000000000000000000" pitchFamily="2" charset="2"/>
              </a:rPr>
              <a:t>cách</a:t>
            </a:r>
            <a:r>
              <a:rPr lang="en-US" sz="2000" b="1">
                <a:solidFill>
                  <a:srgbClr val="92D050"/>
                </a:solidFill>
                <a:sym typeface="Wingdings" panose="05000000000000000000" pitchFamily="2" charset="2"/>
              </a:rPr>
              <a:t> </a:t>
            </a:r>
            <a:r>
              <a:rPr lang="en-US" sz="2000" b="1" err="1">
                <a:solidFill>
                  <a:srgbClr val="92D050"/>
                </a:solidFill>
                <a:sym typeface="Wingdings" panose="05000000000000000000" pitchFamily="2" charset="2"/>
              </a:rPr>
              <a:t>đó</a:t>
            </a:r>
            <a:r>
              <a:rPr lang="en-US" sz="2000" b="1">
                <a:solidFill>
                  <a:srgbClr val="92D050"/>
                </a:solidFill>
                <a:sym typeface="Wingdings" panose="05000000000000000000" pitchFamily="2" charset="2"/>
              </a:rPr>
              <a:t>,</a:t>
            </a:r>
            <a:r>
              <a:rPr lang="vi-VN" sz="2000" b="1">
                <a:solidFill>
                  <a:srgbClr val="92D050"/>
                </a:solidFill>
              </a:rPr>
              <a:t> ta thiết lập các tuyến đường.</a:t>
            </a:r>
            <a:endParaRPr lang="en-US" sz="2000" b="1">
              <a:solidFill>
                <a:srgbClr val="92D050"/>
              </a:solidFill>
            </a:endParaRP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14</a:t>
            </a:fld>
            <a:endParaRPr lang="en-US"/>
          </a:p>
        </p:txBody>
      </p:sp>
      <p:pic>
        <p:nvPicPr>
          <p:cNvPr id="5" name="Picture 4">
            <a:extLst>
              <a:ext uri="{FF2B5EF4-FFF2-40B4-BE49-F238E27FC236}">
                <a16:creationId xmlns:a16="http://schemas.microsoft.com/office/drawing/2014/main" id="{35CAE5C4-1F3C-EDCC-6393-644CA626A156}"/>
              </a:ext>
            </a:extLst>
          </p:cNvPr>
          <p:cNvPicPr>
            <a:picLocks noChangeAspect="1"/>
          </p:cNvPicPr>
          <p:nvPr/>
        </p:nvPicPr>
        <p:blipFill rotWithShape="1">
          <a:blip r:embed="rId3"/>
          <a:srcRect l="-1" r="24289"/>
          <a:stretch/>
        </p:blipFill>
        <p:spPr>
          <a:xfrm>
            <a:off x="374375" y="4634837"/>
            <a:ext cx="7349616" cy="1648055"/>
          </a:xfrm>
          <a:prstGeom prst="rect">
            <a:avLst/>
          </a:prstGeom>
        </p:spPr>
      </p:pic>
    </p:spTree>
    <p:extLst>
      <p:ext uri="{BB962C8B-B14F-4D97-AF65-F5344CB8AC3E}">
        <p14:creationId xmlns:p14="http://schemas.microsoft.com/office/powerpoint/2010/main" val="4089410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374375" y="441530"/>
            <a:ext cx="4305909" cy="664332"/>
          </a:xfrm>
        </p:spPr>
        <p:txBody>
          <a:bodyPr>
            <a:normAutofit fontScale="90000"/>
          </a:bodyPr>
          <a:lstStyle/>
          <a:p>
            <a:r>
              <a:rPr lang="en-US">
                <a:latin typeface="Arial" panose="020B0604020202020204" pitchFamily="34" charset="0"/>
                <a:cs typeface="Arial" panose="020B0604020202020204" pitchFamily="34" charset="0"/>
              </a:rPr>
              <a:t>1. Routing</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374375" y="1710891"/>
            <a:ext cx="7103646" cy="1473373"/>
          </a:xfrm>
        </p:spPr>
        <p:txBody>
          <a:bodyPr vert="horz" lIns="91440" tIns="45720" rIns="91440" bIns="45720" rtlCol="0" anchor="t">
            <a:noAutofit/>
          </a:bodyPr>
          <a:lstStyle/>
          <a:p>
            <a:r>
              <a:rPr lang="vi-VN" sz="2000"/>
              <a:t>Trong ExpressJS, việc xử lý tuyến đường và tạo máy chủ là tính năng tích hợp sẵn, ta không cần thiết lập các câu lệnh if else để thiết lập các tuyến đường</a:t>
            </a:r>
            <a:r>
              <a:rPr lang="en-US" sz="2000"/>
              <a:t> </a:t>
            </a:r>
            <a:r>
              <a:rPr lang="en-US" sz="2000" b="1">
                <a:solidFill>
                  <a:srgbClr val="92D050"/>
                </a:solidFill>
                <a:sym typeface="Wingdings" panose="05000000000000000000" pitchFamily="2" charset="2"/>
              </a:rPr>
              <a:t> </a:t>
            </a:r>
            <a:r>
              <a:rPr lang="vi-VN" sz="2000" b="1">
                <a:solidFill>
                  <a:srgbClr val="92D050"/>
                </a:solidFill>
              </a:rPr>
              <a:t>có thể sử dụng trực tiếp các phương thức đơn giản của ExpressJS để thiết lập các tuyến đường.</a:t>
            </a:r>
            <a:endParaRPr lang="en-US" sz="2000" b="1">
              <a:solidFill>
                <a:srgbClr val="92D050"/>
              </a:solidFill>
            </a:endParaRP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15</a:t>
            </a:fld>
            <a:endParaRPr lang="en-US"/>
          </a:p>
        </p:txBody>
      </p:sp>
      <p:pic>
        <p:nvPicPr>
          <p:cNvPr id="5" name="Picture 4">
            <a:extLst>
              <a:ext uri="{FF2B5EF4-FFF2-40B4-BE49-F238E27FC236}">
                <a16:creationId xmlns:a16="http://schemas.microsoft.com/office/drawing/2014/main" id="{070E4DFE-42A6-8DF5-F087-58E441996522}"/>
              </a:ext>
            </a:extLst>
          </p:cNvPr>
          <p:cNvPicPr>
            <a:picLocks noChangeAspect="1"/>
          </p:cNvPicPr>
          <p:nvPr/>
        </p:nvPicPr>
        <p:blipFill rotWithShape="1">
          <a:blip r:embed="rId3"/>
          <a:srcRect r="26678"/>
          <a:stretch/>
        </p:blipFill>
        <p:spPr>
          <a:xfrm>
            <a:off x="374376" y="3789293"/>
            <a:ext cx="7103646" cy="1000265"/>
          </a:xfrm>
          <a:prstGeom prst="rect">
            <a:avLst/>
          </a:prstGeom>
        </p:spPr>
      </p:pic>
    </p:spTree>
    <p:extLst>
      <p:ext uri="{BB962C8B-B14F-4D97-AF65-F5344CB8AC3E}">
        <p14:creationId xmlns:p14="http://schemas.microsoft.com/office/powerpoint/2010/main" val="369631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374375" y="441530"/>
            <a:ext cx="4972176" cy="664332"/>
          </a:xfrm>
        </p:spPr>
        <p:txBody>
          <a:bodyPr>
            <a:normAutofit fontScale="90000"/>
          </a:bodyPr>
          <a:lstStyle/>
          <a:p>
            <a:r>
              <a:rPr lang="en-US">
                <a:latin typeface="Arial" panose="020B0604020202020204" pitchFamily="34" charset="0"/>
                <a:cs typeface="Arial" panose="020B0604020202020204" pitchFamily="34" charset="0"/>
              </a:rPr>
              <a:t>2. </a:t>
            </a:r>
            <a:r>
              <a:rPr lang="en-US" err="1">
                <a:latin typeface="Arial" panose="020B0604020202020204" pitchFamily="34" charset="0"/>
                <a:cs typeface="Arial" panose="020B0604020202020204" pitchFamily="34" charset="0"/>
              </a:rPr>
              <a:t>Middlewares</a:t>
            </a:r>
            <a:endParaRPr lang="en-US">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191495" y="1700134"/>
            <a:ext cx="7812194" cy="4572001"/>
          </a:xfrm>
        </p:spPr>
        <p:txBody>
          <a:bodyPr vert="horz" lIns="91440" tIns="45720" rIns="91440" bIns="45720" rtlCol="0" anchor="t">
            <a:noAutofit/>
          </a:bodyPr>
          <a:lstStyle/>
          <a:p>
            <a:r>
              <a:rPr lang="en-US" sz="2000"/>
              <a:t>L</a:t>
            </a:r>
            <a:r>
              <a:rPr lang="vi-VN" sz="2000"/>
              <a:t>à các quy trình trung gian được thực thi giữa các quy trình.</a:t>
            </a:r>
            <a:r>
              <a:rPr lang="en-US" sz="2000"/>
              <a:t> </a:t>
            </a:r>
            <a:r>
              <a:rPr lang="vi-VN" sz="2000"/>
              <a:t>Trong ngữ cảnh phát triển web, khi ta lưu trữ mật khẩu trong </a:t>
            </a:r>
            <a:r>
              <a:rPr lang="en-US" sz="2000"/>
              <a:t>CSDL </a:t>
            </a:r>
            <a:r>
              <a:rPr lang="vi-VN" sz="2000"/>
              <a:t>bằng cách sử dụng máy chủ, ta sử dụng</a:t>
            </a:r>
            <a:r>
              <a:rPr lang="en-US" sz="2000"/>
              <a:t> </a:t>
            </a:r>
            <a:r>
              <a:rPr lang="vi-VN" sz="2000"/>
              <a:t>middleware để mã hóa mật khẩu để làm cho chúng an toàn. </a:t>
            </a:r>
            <a:endParaRPr lang="en-US" sz="2000"/>
          </a:p>
          <a:p>
            <a:r>
              <a:rPr lang="vi-VN" sz="2000"/>
              <a:t>Tuy nhiên, NodeJS không chứa bất kỳ middleware</a:t>
            </a:r>
            <a:r>
              <a:rPr lang="en-US" sz="2000"/>
              <a:t>, </a:t>
            </a:r>
            <a:r>
              <a:rPr lang="vi-VN" sz="2000"/>
              <a:t>nhưng</a:t>
            </a:r>
            <a:r>
              <a:rPr lang="en-US" sz="2000"/>
              <a:t> </a:t>
            </a:r>
            <a:r>
              <a:rPr lang="vi-VN" sz="2000"/>
              <a:t>có thể tạo middleware tùy chỉnh của riêng mình</a:t>
            </a:r>
            <a:r>
              <a:rPr lang="en-US" sz="2000"/>
              <a:t>. </a:t>
            </a:r>
            <a:r>
              <a:rPr lang="vi-VN" sz="2000"/>
              <a:t>Thay vào đó, Express</a:t>
            </a:r>
            <a:r>
              <a:rPr lang="en-US" sz="2000"/>
              <a:t>JS</a:t>
            </a:r>
            <a:r>
              <a:rPr lang="vi-VN" sz="2000"/>
              <a:t> chứa các middleware tích hợp sẵn như </a:t>
            </a:r>
            <a:r>
              <a:rPr lang="vi-VN" sz="2000" b="1"/>
              <a:t>express.static() </a:t>
            </a:r>
            <a:r>
              <a:rPr lang="vi-VN" sz="2000"/>
              <a:t>để phục vụ các tệp tĩnh cho máy</a:t>
            </a:r>
            <a:r>
              <a:rPr lang="en-US" sz="2000"/>
              <a:t> </a:t>
            </a:r>
            <a:r>
              <a:rPr lang="vi-VN" sz="2000"/>
              <a:t>khách.</a:t>
            </a:r>
            <a:endParaRPr lang="en-US" sz="2000"/>
          </a:p>
          <a:p>
            <a:endParaRPr lang="en-US" sz="2000"/>
          </a:p>
          <a:p>
            <a:r>
              <a:rPr lang="en-US" sz="2000" err="1"/>
              <a:t>Cú</a:t>
            </a:r>
            <a:r>
              <a:rPr lang="en-US" sz="2000"/>
              <a:t> </a:t>
            </a:r>
            <a:r>
              <a:rPr lang="en-US" sz="2000" err="1"/>
              <a:t>pháp</a:t>
            </a:r>
            <a:r>
              <a:rPr lang="en-US" sz="2000"/>
              <a:t>:</a:t>
            </a: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16</a:t>
            </a:fld>
            <a:endParaRPr lang="en-US"/>
          </a:p>
        </p:txBody>
      </p:sp>
      <p:pic>
        <p:nvPicPr>
          <p:cNvPr id="8" name="Picture 7">
            <a:extLst>
              <a:ext uri="{FF2B5EF4-FFF2-40B4-BE49-F238E27FC236}">
                <a16:creationId xmlns:a16="http://schemas.microsoft.com/office/drawing/2014/main" id="{987A62FF-EA5F-CE5F-2B4F-784F3E68B1E9}"/>
              </a:ext>
            </a:extLst>
          </p:cNvPr>
          <p:cNvPicPr>
            <a:picLocks noChangeAspect="1"/>
          </p:cNvPicPr>
          <p:nvPr/>
        </p:nvPicPr>
        <p:blipFill rotWithShape="1">
          <a:blip r:embed="rId3"/>
          <a:srcRect t="17421" r="14973"/>
          <a:stretch/>
        </p:blipFill>
        <p:spPr>
          <a:xfrm>
            <a:off x="374375" y="5437566"/>
            <a:ext cx="7103646" cy="613612"/>
          </a:xfrm>
          <a:prstGeom prst="rect">
            <a:avLst/>
          </a:prstGeom>
        </p:spPr>
      </p:pic>
    </p:spTree>
    <p:extLst>
      <p:ext uri="{BB962C8B-B14F-4D97-AF65-F5344CB8AC3E}">
        <p14:creationId xmlns:p14="http://schemas.microsoft.com/office/powerpoint/2010/main" val="181103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374375" y="441530"/>
            <a:ext cx="4972176" cy="664332"/>
          </a:xfrm>
        </p:spPr>
        <p:txBody>
          <a:bodyPr>
            <a:normAutofit fontScale="90000"/>
          </a:bodyPr>
          <a:lstStyle/>
          <a:p>
            <a:r>
              <a:rPr lang="en-US">
                <a:latin typeface="Arial" panose="020B0604020202020204" pitchFamily="34" charset="0"/>
                <a:cs typeface="Arial" panose="020B0604020202020204" pitchFamily="34" charset="0"/>
              </a:rPr>
              <a:t>3. </a:t>
            </a:r>
            <a:r>
              <a:rPr lang="en-US" err="1">
                <a:latin typeface="Arial" panose="020B0604020202020204" pitchFamily="34" charset="0"/>
                <a:cs typeface="Arial" panose="020B0604020202020204" pitchFamily="34" charset="0"/>
              </a:rPr>
              <a:t>xử</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lý</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lỗi</a:t>
            </a:r>
            <a:endParaRPr lang="en-US">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191495" y="1700134"/>
            <a:ext cx="7812194" cy="4572001"/>
          </a:xfrm>
        </p:spPr>
        <p:txBody>
          <a:bodyPr vert="horz" lIns="91440" tIns="45720" rIns="91440" bIns="45720" rtlCol="0" anchor="t">
            <a:noAutofit/>
          </a:bodyPr>
          <a:lstStyle/>
          <a:p>
            <a:r>
              <a:rPr lang="en-US" sz="2000" err="1"/>
              <a:t>Được</a:t>
            </a:r>
            <a:r>
              <a:rPr lang="en-US" sz="2000"/>
              <a:t> </a:t>
            </a:r>
            <a:r>
              <a:rPr lang="vi-VN" sz="2000"/>
              <a:t>sử dụng để đảm bảo </a:t>
            </a:r>
            <a:r>
              <a:rPr lang="en-US" sz="2000" err="1"/>
              <a:t>sự</a:t>
            </a:r>
            <a:r>
              <a:rPr lang="en-US" sz="2000"/>
              <a:t> </a:t>
            </a:r>
            <a:r>
              <a:rPr lang="vi-VN" sz="2000"/>
              <a:t>hoạt động mượt mà của phần mềm hoặc chương trình</a:t>
            </a:r>
            <a:r>
              <a:rPr lang="en-US" sz="2000"/>
              <a:t> t</a:t>
            </a:r>
            <a:r>
              <a:rPr lang="vi-VN" sz="2000"/>
              <a:t>rong trường hợp có vấn đề</a:t>
            </a:r>
            <a:r>
              <a:rPr lang="en-US" sz="2000"/>
              <a:t> </a:t>
            </a:r>
            <a:r>
              <a:rPr lang="en-US" sz="2000" err="1"/>
              <a:t>chưa</a:t>
            </a:r>
            <a:r>
              <a:rPr lang="en-US" sz="2000"/>
              <a:t> </a:t>
            </a:r>
            <a:r>
              <a:rPr lang="en-US" sz="2000" err="1"/>
              <a:t>được</a:t>
            </a:r>
            <a:r>
              <a:rPr lang="en-US" sz="2000"/>
              <a:t> </a:t>
            </a:r>
            <a:r>
              <a:rPr lang="vi-VN" sz="2000"/>
              <a:t>phát hiện được trong </a:t>
            </a:r>
            <a:r>
              <a:rPr lang="en-US" sz="2000" err="1"/>
              <a:t>đó</a:t>
            </a:r>
            <a:r>
              <a:rPr lang="vi-VN" sz="2000"/>
              <a:t>. </a:t>
            </a:r>
            <a:endParaRPr lang="en-US" sz="2000"/>
          </a:p>
          <a:p>
            <a:r>
              <a:rPr lang="en-US" sz="2000"/>
              <a:t>T</a:t>
            </a:r>
            <a:r>
              <a:rPr lang="vi-VN" sz="2000"/>
              <a:t>rong Node JS, không có cách nào để xử lý lỗi tự động thông qua bất kỳ module nào. </a:t>
            </a:r>
            <a:r>
              <a:rPr lang="en-US" sz="2000"/>
              <a:t>Ta </a:t>
            </a:r>
            <a:r>
              <a:rPr lang="en-US" sz="2000" err="1"/>
              <a:t>chỉ</a:t>
            </a:r>
            <a:r>
              <a:rPr lang="en-US" sz="2000"/>
              <a:t> </a:t>
            </a:r>
            <a:r>
              <a:rPr lang="vi-VN" sz="2000"/>
              <a:t>có thể thiết lập xử lý lỗi bằng cách sử dụng các khối try catch hoặc các bộ phát sự kiện. Tuy nhiên, trong Express JS, việc xử lý lỗi dễ dàng hơn nhiều vì có nhiều cách để xử lý lỗi, như xử lý bất đồng bộ, xử lý lỗi toàn cục, vv.</a:t>
            </a:r>
            <a:endParaRPr lang="en-US" sz="2000"/>
          </a:p>
          <a:p>
            <a:endParaRPr lang="en-US" sz="2000"/>
          </a:p>
          <a:p>
            <a:endParaRPr lang="en-US" sz="2000"/>
          </a:p>
          <a:p>
            <a:r>
              <a:rPr lang="en-US" sz="2000" err="1"/>
              <a:t>Cú</a:t>
            </a:r>
            <a:r>
              <a:rPr lang="en-US" sz="2000"/>
              <a:t> </a:t>
            </a:r>
            <a:r>
              <a:rPr lang="en-US" sz="2000" err="1"/>
              <a:t>pháp</a:t>
            </a:r>
            <a:r>
              <a:rPr lang="en-US" sz="2000"/>
              <a:t>:</a:t>
            </a: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17</a:t>
            </a:fld>
            <a:endParaRPr lang="en-US"/>
          </a:p>
        </p:txBody>
      </p:sp>
      <p:pic>
        <p:nvPicPr>
          <p:cNvPr id="5" name="Picture 4">
            <a:extLst>
              <a:ext uri="{FF2B5EF4-FFF2-40B4-BE49-F238E27FC236}">
                <a16:creationId xmlns:a16="http://schemas.microsoft.com/office/drawing/2014/main" id="{BE346C95-72F0-3D5D-5B4E-834E4F57F2DA}"/>
              </a:ext>
            </a:extLst>
          </p:cNvPr>
          <p:cNvPicPr>
            <a:picLocks noChangeAspect="1"/>
          </p:cNvPicPr>
          <p:nvPr/>
        </p:nvPicPr>
        <p:blipFill rotWithShape="1">
          <a:blip r:embed="rId3"/>
          <a:srcRect r="8475"/>
          <a:stretch/>
        </p:blipFill>
        <p:spPr>
          <a:xfrm>
            <a:off x="191495" y="5377243"/>
            <a:ext cx="7812194" cy="733527"/>
          </a:xfrm>
          <a:prstGeom prst="rect">
            <a:avLst/>
          </a:prstGeom>
        </p:spPr>
      </p:pic>
    </p:spTree>
    <p:extLst>
      <p:ext uri="{BB962C8B-B14F-4D97-AF65-F5344CB8AC3E}">
        <p14:creationId xmlns:p14="http://schemas.microsoft.com/office/powerpoint/2010/main" val="611270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91495" y="366227"/>
            <a:ext cx="8780383" cy="664332"/>
          </a:xfrm>
        </p:spPr>
        <p:txBody>
          <a:bodyPr>
            <a:normAutofit/>
          </a:bodyPr>
          <a:lstStyle/>
          <a:p>
            <a:r>
              <a:rPr lang="en-US" sz="3200">
                <a:latin typeface="Arial" panose="020B0604020202020204" pitchFamily="34" charset="0"/>
                <a:cs typeface="Arial" panose="020B0604020202020204" pitchFamily="34" charset="0"/>
              </a:rPr>
              <a:t>4. Request &amp; Response Object</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191495" y="1172371"/>
            <a:ext cx="7812194" cy="4572001"/>
          </a:xfrm>
        </p:spPr>
        <p:txBody>
          <a:bodyPr vert="horz" lIns="91440" tIns="45720" rIns="91440" bIns="45720" rtlCol="0" anchor="t">
            <a:noAutofit/>
          </a:bodyPr>
          <a:lstStyle/>
          <a:p>
            <a:r>
              <a:rPr lang="en-US" sz="2000"/>
              <a:t>Request </a:t>
            </a:r>
            <a:r>
              <a:rPr lang="en-US" sz="2000" err="1"/>
              <a:t>và</a:t>
            </a:r>
            <a:r>
              <a:rPr lang="en-US" sz="2000"/>
              <a:t> Response </a:t>
            </a:r>
            <a:r>
              <a:rPr lang="vi-VN" sz="2000"/>
              <a:t>có nghĩa là những gì được yêu cầu bởi phía máy khách và, như một phản ứng cho yêu cầu đó, dữ liệu nào được gửi đến phía máy khách từ phía máy chủ trong hình thức phản hồi.</a:t>
            </a:r>
            <a:r>
              <a:rPr lang="en-US" sz="2000"/>
              <a:t> </a:t>
            </a:r>
            <a:r>
              <a:rPr lang="en-US" sz="2000" err="1"/>
              <a:t>Các</a:t>
            </a:r>
            <a:r>
              <a:rPr lang="en-US" sz="2000"/>
              <a:t> object </a:t>
            </a:r>
            <a:r>
              <a:rPr lang="en-US" sz="2000" err="1"/>
              <a:t>này</a:t>
            </a:r>
            <a:r>
              <a:rPr lang="en-US" sz="2000"/>
              <a:t> </a:t>
            </a:r>
            <a:r>
              <a:rPr lang="vi-VN" sz="2000"/>
              <a:t>được chứa trong cả NodeJS và Express, nhưng Express vẫn có nhiều tính năng bổ sung trong đối tượng này khi sử dụng. </a:t>
            </a:r>
            <a:endParaRPr lang="en-US" sz="2000"/>
          </a:p>
          <a:p>
            <a:r>
              <a:rPr lang="vi-VN" sz="2000"/>
              <a:t>Ví dụ, cho phép </a:t>
            </a:r>
            <a:r>
              <a:rPr lang="en-US" sz="2000"/>
              <a:t>NPT </a:t>
            </a:r>
            <a:r>
              <a:rPr lang="vi-VN" sz="2000"/>
              <a:t>sử dụng tham số để truy cập URL, và res.send() là một cách tiện lợi hơn để gửi phản hồi. Nó cũng cho phép sử dụng middleware người dùng trong việc lập trình phía máy chủ.</a:t>
            </a:r>
            <a:endParaRPr lang="en-US" sz="2000"/>
          </a:p>
          <a:p>
            <a:r>
              <a:rPr lang="en-US" sz="2000" err="1"/>
              <a:t>Cú</a:t>
            </a:r>
            <a:r>
              <a:rPr lang="en-US" sz="2000"/>
              <a:t> </a:t>
            </a:r>
            <a:r>
              <a:rPr lang="en-US" sz="2000" err="1"/>
              <a:t>pháp</a:t>
            </a:r>
            <a:r>
              <a:rPr lang="en-US" sz="2000"/>
              <a:t>:</a:t>
            </a: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18</a:t>
            </a:fld>
            <a:endParaRPr lang="en-US"/>
          </a:p>
        </p:txBody>
      </p:sp>
      <p:pic>
        <p:nvPicPr>
          <p:cNvPr id="7" name="Picture 6">
            <a:extLst>
              <a:ext uri="{FF2B5EF4-FFF2-40B4-BE49-F238E27FC236}">
                <a16:creationId xmlns:a16="http://schemas.microsoft.com/office/drawing/2014/main" id="{EE083CD0-3F93-B62B-DA78-5B1167C28EB2}"/>
              </a:ext>
            </a:extLst>
          </p:cNvPr>
          <p:cNvPicPr>
            <a:picLocks noChangeAspect="1"/>
          </p:cNvPicPr>
          <p:nvPr/>
        </p:nvPicPr>
        <p:blipFill rotWithShape="1">
          <a:blip r:embed="rId3"/>
          <a:srcRect r="11998"/>
          <a:stretch/>
        </p:blipFill>
        <p:spPr>
          <a:xfrm>
            <a:off x="191495" y="4424680"/>
            <a:ext cx="7812194" cy="2295525"/>
          </a:xfrm>
          <a:prstGeom prst="rect">
            <a:avLst/>
          </a:prstGeom>
        </p:spPr>
      </p:pic>
    </p:spTree>
    <p:extLst>
      <p:ext uri="{BB962C8B-B14F-4D97-AF65-F5344CB8AC3E}">
        <p14:creationId xmlns:p14="http://schemas.microsoft.com/office/powerpoint/2010/main" val="117085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374375" y="441530"/>
            <a:ext cx="4972176" cy="664332"/>
          </a:xfrm>
        </p:spPr>
        <p:txBody>
          <a:bodyPr>
            <a:normAutofit fontScale="90000"/>
          </a:bodyPr>
          <a:lstStyle/>
          <a:p>
            <a:r>
              <a:rPr lang="en-US">
                <a:latin typeface="Arial" panose="020B0604020202020204" pitchFamily="34" charset="0"/>
                <a:cs typeface="Arial" panose="020B0604020202020204" pitchFamily="34" charset="0"/>
              </a:rPr>
              <a:t>5. Body parsing</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191495" y="1700134"/>
            <a:ext cx="7812194" cy="4572001"/>
          </a:xfrm>
        </p:spPr>
        <p:txBody>
          <a:bodyPr vert="horz" lIns="91440" tIns="45720" rIns="91440" bIns="45720" rtlCol="0" anchor="t">
            <a:noAutofit/>
          </a:bodyPr>
          <a:lstStyle/>
          <a:p>
            <a:r>
              <a:rPr lang="en-US" sz="2000"/>
              <a:t>Đ</a:t>
            </a:r>
            <a:r>
              <a:rPr lang="vi-VN" sz="2000"/>
              <a:t>ề cập đến </a:t>
            </a:r>
            <a:r>
              <a:rPr lang="en-US" sz="2000"/>
              <a:t>parse </a:t>
            </a:r>
            <a:r>
              <a:rPr lang="vi-VN" sz="2000"/>
              <a:t>dữ liệu được gửi từ phía máy khách tới phía máy chủ. Máy khách gửi dữ liệu trong </a:t>
            </a:r>
            <a:r>
              <a:rPr lang="en-US" sz="2000"/>
              <a:t>body </a:t>
            </a:r>
            <a:r>
              <a:rPr lang="vi-VN" sz="2000"/>
              <a:t>của </a:t>
            </a:r>
            <a:r>
              <a:rPr lang="en-US" sz="2000"/>
              <a:t>request </a:t>
            </a:r>
            <a:r>
              <a:rPr lang="vi-VN" sz="2000"/>
              <a:t>yêu cầu và cũng gửi </a:t>
            </a:r>
            <a:r>
              <a:rPr lang="en-US" sz="2000" err="1"/>
              <a:t>thể</a:t>
            </a:r>
            <a:r>
              <a:rPr lang="en-US" sz="2000"/>
              <a:t> </a:t>
            </a:r>
            <a:r>
              <a:rPr lang="vi-VN" sz="2000"/>
              <a:t>loại </a:t>
            </a:r>
            <a:r>
              <a:rPr lang="en-US" sz="2000" err="1"/>
              <a:t>của</a:t>
            </a:r>
            <a:r>
              <a:rPr lang="en-US" sz="2000"/>
              <a:t> </a:t>
            </a:r>
            <a:r>
              <a:rPr lang="vi-VN" sz="2000"/>
              <a:t>nội dung trong </a:t>
            </a:r>
            <a:r>
              <a:rPr lang="en-US" sz="2000"/>
              <a:t>title</a:t>
            </a:r>
            <a:r>
              <a:rPr lang="vi-VN" sz="2000"/>
              <a:t> </a:t>
            </a:r>
            <a:r>
              <a:rPr lang="en-US" sz="2000" b="1">
                <a:solidFill>
                  <a:srgbClr val="92D050"/>
                </a:solidFill>
                <a:sym typeface="Wingdings" panose="05000000000000000000" pitchFamily="2" charset="2"/>
              </a:rPr>
              <a:t></a:t>
            </a:r>
            <a:r>
              <a:rPr lang="vi-VN" sz="2000" b="1">
                <a:solidFill>
                  <a:srgbClr val="92D050"/>
                </a:solidFill>
              </a:rPr>
              <a:t> việc chuyển đổi dữ liệu theo loại nội dung được gọi là </a:t>
            </a:r>
            <a:r>
              <a:rPr lang="en-US" sz="2000" b="1">
                <a:solidFill>
                  <a:srgbClr val="92D050"/>
                </a:solidFill>
              </a:rPr>
              <a:t>body parsing</a:t>
            </a:r>
            <a:r>
              <a:rPr lang="vi-VN" sz="2000" b="1">
                <a:solidFill>
                  <a:srgbClr val="92D050"/>
                </a:solidFill>
              </a:rPr>
              <a:t>.</a:t>
            </a:r>
            <a:endParaRPr lang="en-US" sz="2000" b="1">
              <a:solidFill>
                <a:srgbClr val="92D050"/>
              </a:solidFill>
            </a:endParaRPr>
          </a:p>
          <a:p>
            <a:r>
              <a:rPr lang="vi-VN" sz="2000"/>
              <a:t>Trong Node.js, không có phương thức hoặc hàm tích hợp nào để phân tích dữ liệu từ phía máy khách, nhưng có thể sử dụng các module như querystring hoặc buffer. Tuy nhiên, Express chứa các module tích hợp sẵn để </a:t>
            </a:r>
            <a:r>
              <a:rPr lang="en-US" sz="2000"/>
              <a:t>parse </a:t>
            </a:r>
            <a:r>
              <a:rPr lang="vi-VN" sz="2000"/>
              <a:t>dữ liệu mà không cần bất kỳ module bên ngoài nào như middleware hoặc phân tích dữ liệu dưới dạng JSON (Express.json()).</a:t>
            </a:r>
            <a:endParaRPr lang="en-US" sz="2000"/>
          </a:p>
          <a:p>
            <a:endParaRPr lang="en-US" sz="2000"/>
          </a:p>
          <a:p>
            <a:r>
              <a:rPr lang="en-US" sz="2000" err="1"/>
              <a:t>Cú</a:t>
            </a:r>
            <a:r>
              <a:rPr lang="en-US" sz="2000"/>
              <a:t> </a:t>
            </a:r>
            <a:r>
              <a:rPr lang="en-US" sz="2000" err="1"/>
              <a:t>pháp</a:t>
            </a:r>
            <a:r>
              <a:rPr lang="en-US" sz="2000"/>
              <a:t>:</a:t>
            </a: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19</a:t>
            </a:fld>
            <a:endParaRPr lang="en-US"/>
          </a:p>
        </p:txBody>
      </p:sp>
      <p:pic>
        <p:nvPicPr>
          <p:cNvPr id="7" name="Picture 6">
            <a:extLst>
              <a:ext uri="{FF2B5EF4-FFF2-40B4-BE49-F238E27FC236}">
                <a16:creationId xmlns:a16="http://schemas.microsoft.com/office/drawing/2014/main" id="{36937443-C23B-A0FB-4777-7D6CCBBE5C29}"/>
              </a:ext>
            </a:extLst>
          </p:cNvPr>
          <p:cNvPicPr>
            <a:picLocks noChangeAspect="1"/>
          </p:cNvPicPr>
          <p:nvPr/>
        </p:nvPicPr>
        <p:blipFill rotWithShape="1">
          <a:blip r:embed="rId3"/>
          <a:srcRect r="9285"/>
          <a:stretch/>
        </p:blipFill>
        <p:spPr>
          <a:xfrm>
            <a:off x="191495" y="5427597"/>
            <a:ext cx="7812194" cy="733527"/>
          </a:xfrm>
          <a:prstGeom prst="rect">
            <a:avLst/>
          </a:prstGeom>
        </p:spPr>
      </p:pic>
    </p:spTree>
    <p:extLst>
      <p:ext uri="{BB962C8B-B14F-4D97-AF65-F5344CB8AC3E}">
        <p14:creationId xmlns:p14="http://schemas.microsoft.com/office/powerpoint/2010/main" val="3118936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938713" y="3300413"/>
            <a:ext cx="6338887" cy="2668587"/>
          </a:xfrm>
        </p:spPr>
        <p:txBody>
          <a:bodyPr vert="horz" lIns="91440" tIns="45720" rIns="91440" bIns="45720" rtlCol="0" anchor="t">
            <a:normAutofit/>
          </a:bodyPr>
          <a:lstStyle/>
          <a:p>
            <a:r>
              <a:rPr lang="en-US" b="1" dirty="0">
                <a:latin typeface="Arial" panose="020B0604020202020204" pitchFamily="34" charset="0"/>
                <a:cs typeface="Arial" panose="020B0604020202020204" pitchFamily="34" charset="0"/>
              </a:rPr>
              <a:t>1. </a:t>
            </a:r>
            <a:r>
              <a:rPr lang="vi-VN" b="1" dirty="0">
                <a:latin typeface="Arial" panose="020B0604020202020204" pitchFamily="34" charset="0"/>
                <a:cs typeface="Arial" panose="020B0604020202020204" pitchFamily="34" charset="0"/>
              </a:rPr>
              <a:t>Tính năng cơ bản</a:t>
            </a:r>
            <a:endParaRPr lang="en-US" b="1"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2. </a:t>
            </a:r>
            <a:r>
              <a:rPr lang="vi-VN" dirty="0">
                <a:latin typeface="Arial" panose="020B0604020202020204" pitchFamily="34" charset="0"/>
                <a:cs typeface="Arial" panose="020B0604020202020204" pitchFamily="34" charset="0"/>
              </a:rPr>
              <a:t>Tiêu chí điểm cộng</a:t>
            </a:r>
            <a:endParaRPr lang="en-US"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a:p>
        </p:txBody>
      </p:sp>
    </p:spTree>
    <p:extLst>
      <p:ext uri="{BB962C8B-B14F-4D97-AF65-F5344CB8AC3E}">
        <p14:creationId xmlns:p14="http://schemas.microsoft.com/office/powerpoint/2010/main" val="2243494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85B82AAC-5F8E-B82F-EEDA-69F69EABF28F}"/>
              </a:ext>
            </a:extLst>
          </p:cNvPr>
          <p:cNvGraphicFramePr>
            <a:graphicFrameLocks noGrp="1"/>
          </p:cNvGraphicFramePr>
          <p:nvPr>
            <p:ph sz="half" idx="14"/>
            <p:extLst>
              <p:ext uri="{D42A27DB-BD31-4B8C-83A1-F6EECF244321}">
                <p14:modId xmlns:p14="http://schemas.microsoft.com/office/powerpoint/2010/main" val="3834780239"/>
              </p:ext>
            </p:extLst>
          </p:nvPr>
        </p:nvGraphicFramePr>
        <p:xfrm>
          <a:off x="0" y="0"/>
          <a:ext cx="12192000" cy="6858000"/>
        </p:xfrm>
        <a:graphic>
          <a:graphicData uri="http://schemas.openxmlformats.org/drawingml/2006/table">
            <a:tbl>
              <a:tblPr firstRow="1" bandRow="1">
                <a:tableStyleId>{C4B1156A-380E-4F78-BDF5-A606A8083BF9}</a:tableStyleId>
              </a:tblPr>
              <a:tblGrid>
                <a:gridCol w="2538805">
                  <a:extLst>
                    <a:ext uri="{9D8B030D-6E8A-4147-A177-3AD203B41FA5}">
                      <a16:colId xmlns:a16="http://schemas.microsoft.com/office/drawing/2014/main" val="2139265065"/>
                    </a:ext>
                  </a:extLst>
                </a:gridCol>
                <a:gridCol w="4604273">
                  <a:extLst>
                    <a:ext uri="{9D8B030D-6E8A-4147-A177-3AD203B41FA5}">
                      <a16:colId xmlns:a16="http://schemas.microsoft.com/office/drawing/2014/main" val="2957254414"/>
                    </a:ext>
                  </a:extLst>
                </a:gridCol>
                <a:gridCol w="5048922">
                  <a:extLst>
                    <a:ext uri="{9D8B030D-6E8A-4147-A177-3AD203B41FA5}">
                      <a16:colId xmlns:a16="http://schemas.microsoft.com/office/drawing/2014/main" val="30063410"/>
                    </a:ext>
                  </a:extLst>
                </a:gridCol>
              </a:tblGrid>
              <a:tr h="685800">
                <a:tc>
                  <a:txBody>
                    <a:bodyPr/>
                    <a:lstStyle/>
                    <a:p>
                      <a:pPr algn="ctr" fontAlgn="base"/>
                      <a:r>
                        <a:rPr lang="en-US" sz="1400" b="1">
                          <a:effectLst/>
                        </a:rPr>
                        <a:t>Feature</a:t>
                      </a:r>
                    </a:p>
                  </a:txBody>
                  <a:tcPr marL="38100" marR="38100" marT="76200" marB="76200" anchor="ctr"/>
                </a:tc>
                <a:tc>
                  <a:txBody>
                    <a:bodyPr/>
                    <a:lstStyle/>
                    <a:p>
                      <a:pPr algn="ctr" fontAlgn="base"/>
                      <a:r>
                        <a:rPr lang="en-US" sz="1400" b="1">
                          <a:effectLst/>
                        </a:rPr>
                        <a:t>Express JS</a:t>
                      </a:r>
                    </a:p>
                  </a:txBody>
                  <a:tcPr marL="76200" marR="76200" marT="76200" marB="76200" anchor="ctr"/>
                </a:tc>
                <a:tc>
                  <a:txBody>
                    <a:bodyPr/>
                    <a:lstStyle/>
                    <a:p>
                      <a:pPr algn="ctr" fontAlgn="base"/>
                      <a:r>
                        <a:rPr lang="en-US" sz="1400" b="1">
                          <a:effectLst/>
                        </a:rPr>
                        <a:t>Node JS</a:t>
                      </a:r>
                    </a:p>
                  </a:txBody>
                  <a:tcPr marL="76200" marR="76200" marT="76200" marB="76200" anchor="ctr"/>
                </a:tc>
                <a:extLst>
                  <a:ext uri="{0D108BD9-81ED-4DB2-BD59-A6C34878D82A}">
                    <a16:rowId xmlns:a16="http://schemas.microsoft.com/office/drawing/2014/main" val="2274507711"/>
                  </a:ext>
                </a:extLst>
              </a:tr>
              <a:tr h="685800">
                <a:tc>
                  <a:txBody>
                    <a:bodyPr/>
                    <a:lstStyle/>
                    <a:p>
                      <a:pPr algn="ctr" fontAlgn="ctr"/>
                      <a:r>
                        <a:rPr lang="en-US" sz="1250" b="0">
                          <a:effectLst/>
                        </a:rPr>
                        <a:t>Usage</a:t>
                      </a:r>
                    </a:p>
                  </a:txBody>
                  <a:tcPr marL="76200" marR="76200" marT="106680" marB="106680" anchor="ctr"/>
                </a:tc>
                <a:tc>
                  <a:txBody>
                    <a:bodyPr/>
                    <a:lstStyle/>
                    <a:p>
                      <a:pPr algn="ctr" fontAlgn="ctr"/>
                      <a:r>
                        <a:rPr lang="en-US" sz="1250" b="0">
                          <a:effectLst/>
                        </a:rPr>
                        <a:t>It is used to build web-apps using approaches and principles of Node JS</a:t>
                      </a:r>
                    </a:p>
                  </a:txBody>
                  <a:tcPr marL="76200" marR="76200" marT="106680" marB="106680" anchor="ctr"/>
                </a:tc>
                <a:tc>
                  <a:txBody>
                    <a:bodyPr/>
                    <a:lstStyle/>
                    <a:p>
                      <a:pPr algn="ctr" fontAlgn="ctr"/>
                      <a:r>
                        <a:rPr lang="en-US" sz="1250" b="0">
                          <a:effectLst/>
                        </a:rPr>
                        <a:t> It is used to build server-side, input-output, event-driven apps.</a:t>
                      </a:r>
                    </a:p>
                  </a:txBody>
                  <a:tcPr marL="76200" marR="76200" marT="106680" marB="106680" anchor="ctr"/>
                </a:tc>
                <a:extLst>
                  <a:ext uri="{0D108BD9-81ED-4DB2-BD59-A6C34878D82A}">
                    <a16:rowId xmlns:a16="http://schemas.microsoft.com/office/drawing/2014/main" val="2654449495"/>
                  </a:ext>
                </a:extLst>
              </a:tr>
              <a:tr h="685800">
                <a:tc>
                  <a:txBody>
                    <a:bodyPr/>
                    <a:lstStyle/>
                    <a:p>
                      <a:pPr algn="ctr" fontAlgn="ctr"/>
                      <a:r>
                        <a:rPr lang="en-US" sz="1250" b="0">
                          <a:effectLst/>
                        </a:rPr>
                        <a:t>Level of features</a:t>
                      </a:r>
                    </a:p>
                  </a:txBody>
                  <a:tcPr marL="76200" marR="76200" marT="106680" marB="106680" anchor="ctr"/>
                </a:tc>
                <a:tc>
                  <a:txBody>
                    <a:bodyPr/>
                    <a:lstStyle/>
                    <a:p>
                      <a:pPr algn="ctr" fontAlgn="ctr"/>
                      <a:r>
                        <a:rPr lang="en-US" sz="1250" b="0">
                          <a:effectLst/>
                        </a:rPr>
                        <a:t>More features than Node JS.</a:t>
                      </a:r>
                    </a:p>
                  </a:txBody>
                  <a:tcPr marL="76200" marR="76200" marT="106680" marB="106680" anchor="ctr"/>
                </a:tc>
                <a:tc>
                  <a:txBody>
                    <a:bodyPr/>
                    <a:lstStyle/>
                    <a:p>
                      <a:pPr algn="ctr" fontAlgn="ctr"/>
                      <a:r>
                        <a:rPr lang="en-US" sz="1250" b="0">
                          <a:effectLst/>
                        </a:rPr>
                        <a:t>Fewer features.</a:t>
                      </a:r>
                    </a:p>
                  </a:txBody>
                  <a:tcPr marL="76200" marR="76200" marT="106680" marB="106680" anchor="ctr"/>
                </a:tc>
                <a:extLst>
                  <a:ext uri="{0D108BD9-81ED-4DB2-BD59-A6C34878D82A}">
                    <a16:rowId xmlns:a16="http://schemas.microsoft.com/office/drawing/2014/main" val="301016915"/>
                  </a:ext>
                </a:extLst>
              </a:tr>
              <a:tr h="685800">
                <a:tc>
                  <a:txBody>
                    <a:bodyPr/>
                    <a:lstStyle/>
                    <a:p>
                      <a:pPr algn="ctr" fontAlgn="ctr"/>
                      <a:r>
                        <a:rPr lang="en-US" sz="1250" b="0">
                          <a:effectLst/>
                        </a:rPr>
                        <a:t>Building Block</a:t>
                      </a:r>
                    </a:p>
                  </a:txBody>
                  <a:tcPr marL="76200" marR="76200" marT="106680" marB="106680" anchor="ctr"/>
                </a:tc>
                <a:tc>
                  <a:txBody>
                    <a:bodyPr/>
                    <a:lstStyle/>
                    <a:p>
                      <a:pPr algn="ctr" fontAlgn="ctr"/>
                      <a:r>
                        <a:rPr lang="en-US" sz="1250" b="0">
                          <a:effectLst/>
                        </a:rPr>
                        <a:t>built on Node JS</a:t>
                      </a:r>
                    </a:p>
                  </a:txBody>
                  <a:tcPr marL="76200" marR="76200" marT="106680" marB="106680" anchor="ctr"/>
                </a:tc>
                <a:tc>
                  <a:txBody>
                    <a:bodyPr/>
                    <a:lstStyle/>
                    <a:p>
                      <a:pPr algn="ctr" fontAlgn="ctr"/>
                      <a:r>
                        <a:rPr lang="en-US" sz="1250" b="0">
                          <a:effectLst/>
                        </a:rPr>
                        <a:t>built on Google’s </a:t>
                      </a:r>
                      <a:r>
                        <a:rPr lang="en-US" sz="1250" b="0" err="1">
                          <a:effectLst/>
                        </a:rPr>
                        <a:t>V8</a:t>
                      </a:r>
                      <a:r>
                        <a:rPr lang="en-US" sz="1250" b="0">
                          <a:effectLst/>
                        </a:rPr>
                        <a:t> engine.</a:t>
                      </a:r>
                    </a:p>
                  </a:txBody>
                  <a:tcPr marL="76200" marR="76200" marT="106680" marB="106680" anchor="ctr"/>
                </a:tc>
                <a:extLst>
                  <a:ext uri="{0D108BD9-81ED-4DB2-BD59-A6C34878D82A}">
                    <a16:rowId xmlns:a16="http://schemas.microsoft.com/office/drawing/2014/main" val="3086417786"/>
                  </a:ext>
                </a:extLst>
              </a:tr>
              <a:tr h="685800">
                <a:tc>
                  <a:txBody>
                    <a:bodyPr/>
                    <a:lstStyle/>
                    <a:p>
                      <a:pPr algn="ctr" fontAlgn="ctr"/>
                      <a:r>
                        <a:rPr lang="en-US" sz="1250" b="0">
                          <a:effectLst/>
                        </a:rPr>
                        <a:t>Written in</a:t>
                      </a:r>
                    </a:p>
                  </a:txBody>
                  <a:tcPr marL="76200" marR="76200" marT="106680" marB="106680" anchor="ctr"/>
                </a:tc>
                <a:tc>
                  <a:txBody>
                    <a:bodyPr/>
                    <a:lstStyle/>
                    <a:p>
                      <a:pPr algn="ctr" fontAlgn="ctr"/>
                      <a:r>
                        <a:rPr lang="en-US" sz="1250" b="0">
                          <a:effectLst/>
                        </a:rPr>
                        <a:t>JavaScript</a:t>
                      </a:r>
                    </a:p>
                  </a:txBody>
                  <a:tcPr marL="76200" marR="76200" marT="106680" marB="106680" anchor="ctr"/>
                </a:tc>
                <a:tc>
                  <a:txBody>
                    <a:bodyPr/>
                    <a:lstStyle/>
                    <a:p>
                      <a:pPr algn="ctr" fontAlgn="ctr"/>
                      <a:r>
                        <a:rPr lang="en-US" sz="1250" b="0">
                          <a:effectLst/>
                        </a:rPr>
                        <a:t>C, C++, JavaScript</a:t>
                      </a:r>
                    </a:p>
                  </a:txBody>
                  <a:tcPr marL="76200" marR="76200" marT="106680" marB="106680" anchor="ctr"/>
                </a:tc>
                <a:extLst>
                  <a:ext uri="{0D108BD9-81ED-4DB2-BD59-A6C34878D82A}">
                    <a16:rowId xmlns:a16="http://schemas.microsoft.com/office/drawing/2014/main" val="57342918"/>
                  </a:ext>
                </a:extLst>
              </a:tr>
              <a:tr h="685800">
                <a:tc>
                  <a:txBody>
                    <a:bodyPr/>
                    <a:lstStyle/>
                    <a:p>
                      <a:pPr algn="ctr" fontAlgn="ctr"/>
                      <a:r>
                        <a:rPr lang="en-US" sz="1250" b="0">
                          <a:effectLst/>
                        </a:rPr>
                        <a:t>Framework/Platform</a:t>
                      </a:r>
                    </a:p>
                  </a:txBody>
                  <a:tcPr marL="76200" marR="76200" marT="106680" marB="106680" anchor="ctr"/>
                </a:tc>
                <a:tc>
                  <a:txBody>
                    <a:bodyPr/>
                    <a:lstStyle/>
                    <a:p>
                      <a:pPr algn="ctr" fontAlgn="ctr"/>
                      <a:r>
                        <a:rPr lang="en-US" sz="1250" b="0">
                          <a:effectLst/>
                        </a:rPr>
                        <a:t>Framework based on Node JS</a:t>
                      </a:r>
                    </a:p>
                  </a:txBody>
                  <a:tcPr marL="76200" marR="76200" marT="106680" marB="106680" anchor="ctr"/>
                </a:tc>
                <a:tc>
                  <a:txBody>
                    <a:bodyPr/>
                    <a:lstStyle/>
                    <a:p>
                      <a:pPr algn="ctr" fontAlgn="ctr"/>
                      <a:r>
                        <a:rPr lang="en-US" sz="1250" b="0">
                          <a:effectLst/>
                        </a:rPr>
                        <a:t>Run-time platform or environment designed for server-side execution of JavaScript.</a:t>
                      </a:r>
                    </a:p>
                  </a:txBody>
                  <a:tcPr marL="76200" marR="76200" marT="106680" marB="106680" anchor="ctr"/>
                </a:tc>
                <a:extLst>
                  <a:ext uri="{0D108BD9-81ED-4DB2-BD59-A6C34878D82A}">
                    <a16:rowId xmlns:a16="http://schemas.microsoft.com/office/drawing/2014/main" val="2819882602"/>
                  </a:ext>
                </a:extLst>
              </a:tr>
              <a:tr h="685800">
                <a:tc>
                  <a:txBody>
                    <a:bodyPr/>
                    <a:lstStyle/>
                    <a:p>
                      <a:pPr algn="ctr" fontAlgn="ctr"/>
                      <a:r>
                        <a:rPr lang="en-US" sz="1250" b="0">
                          <a:effectLst/>
                        </a:rPr>
                        <a:t>Controllers</a:t>
                      </a:r>
                    </a:p>
                  </a:txBody>
                  <a:tcPr marL="76200" marR="76200" marT="106680" marB="106680" anchor="ctr"/>
                </a:tc>
                <a:tc>
                  <a:txBody>
                    <a:bodyPr/>
                    <a:lstStyle/>
                    <a:p>
                      <a:pPr algn="ctr" fontAlgn="ctr"/>
                      <a:r>
                        <a:rPr lang="en-US" sz="1250" b="0">
                          <a:effectLst/>
                        </a:rPr>
                        <a:t>Controllers are provided.</a:t>
                      </a:r>
                    </a:p>
                  </a:txBody>
                  <a:tcPr marL="76200" marR="76200" marT="106680" marB="106680" anchor="ctr"/>
                </a:tc>
                <a:tc>
                  <a:txBody>
                    <a:bodyPr/>
                    <a:lstStyle/>
                    <a:p>
                      <a:pPr algn="ctr" fontAlgn="ctr"/>
                      <a:r>
                        <a:rPr lang="en-US" sz="1250" b="0">
                          <a:effectLst/>
                        </a:rPr>
                        <a:t>Controllers are not provided.</a:t>
                      </a:r>
                    </a:p>
                  </a:txBody>
                  <a:tcPr marL="76200" marR="76200" marT="106680" marB="106680" anchor="ctr"/>
                </a:tc>
                <a:extLst>
                  <a:ext uri="{0D108BD9-81ED-4DB2-BD59-A6C34878D82A}">
                    <a16:rowId xmlns:a16="http://schemas.microsoft.com/office/drawing/2014/main" val="2522330268"/>
                  </a:ext>
                </a:extLst>
              </a:tr>
              <a:tr h="685800">
                <a:tc>
                  <a:txBody>
                    <a:bodyPr/>
                    <a:lstStyle/>
                    <a:p>
                      <a:pPr algn="ctr" fontAlgn="ctr"/>
                      <a:r>
                        <a:rPr lang="en-US" sz="1250" b="0">
                          <a:effectLst/>
                        </a:rPr>
                        <a:t>Routing</a:t>
                      </a:r>
                    </a:p>
                  </a:txBody>
                  <a:tcPr marL="76200" marR="76200" marT="106680" marB="106680" anchor="ctr"/>
                </a:tc>
                <a:tc>
                  <a:txBody>
                    <a:bodyPr/>
                    <a:lstStyle/>
                    <a:p>
                      <a:pPr algn="ctr" fontAlgn="ctr"/>
                      <a:r>
                        <a:rPr lang="en-US" sz="1250" b="0">
                          <a:effectLst/>
                        </a:rPr>
                        <a:t>Routing is provided.</a:t>
                      </a:r>
                    </a:p>
                  </a:txBody>
                  <a:tcPr marL="76200" marR="76200" marT="106680" marB="106680" anchor="ctr"/>
                </a:tc>
                <a:tc>
                  <a:txBody>
                    <a:bodyPr/>
                    <a:lstStyle/>
                    <a:p>
                      <a:pPr algn="ctr" fontAlgn="ctr"/>
                      <a:r>
                        <a:rPr lang="en-US" sz="1250" b="0">
                          <a:effectLst/>
                        </a:rPr>
                        <a:t>Routing is not provided.</a:t>
                      </a:r>
                    </a:p>
                  </a:txBody>
                  <a:tcPr marL="76200" marR="76200" marT="106680" marB="106680" anchor="ctr"/>
                </a:tc>
                <a:extLst>
                  <a:ext uri="{0D108BD9-81ED-4DB2-BD59-A6C34878D82A}">
                    <a16:rowId xmlns:a16="http://schemas.microsoft.com/office/drawing/2014/main" val="2219653510"/>
                  </a:ext>
                </a:extLst>
              </a:tr>
              <a:tr h="685800">
                <a:tc>
                  <a:txBody>
                    <a:bodyPr/>
                    <a:lstStyle/>
                    <a:p>
                      <a:pPr algn="ctr" fontAlgn="ctr"/>
                      <a:r>
                        <a:rPr lang="en-US" sz="1250" b="0">
                          <a:effectLst/>
                        </a:rPr>
                        <a:t>Middleware</a:t>
                      </a:r>
                    </a:p>
                  </a:txBody>
                  <a:tcPr marL="76200" marR="76200" marT="106680" marB="106680" anchor="ctr"/>
                </a:tc>
                <a:tc>
                  <a:txBody>
                    <a:bodyPr/>
                    <a:lstStyle/>
                    <a:p>
                      <a:pPr algn="ctr" fontAlgn="ctr"/>
                      <a:r>
                        <a:rPr lang="en-US" sz="1250" b="0">
                          <a:effectLst/>
                        </a:rPr>
                        <a:t>Uses middleware for the arrangement of functions systematically server-side.</a:t>
                      </a:r>
                    </a:p>
                  </a:txBody>
                  <a:tcPr marL="76200" marR="76200" marT="106680" marB="106680" anchor="ctr"/>
                </a:tc>
                <a:tc>
                  <a:txBody>
                    <a:bodyPr/>
                    <a:lstStyle/>
                    <a:p>
                      <a:pPr algn="ctr" fontAlgn="ctr"/>
                      <a:r>
                        <a:rPr lang="en-US" sz="1250" b="0">
                          <a:effectLst/>
                        </a:rPr>
                        <a:t>Doesn’t use such a provision.</a:t>
                      </a:r>
                    </a:p>
                  </a:txBody>
                  <a:tcPr marL="76200" marR="76200" marT="106680" marB="106680" anchor="ctr"/>
                </a:tc>
                <a:extLst>
                  <a:ext uri="{0D108BD9-81ED-4DB2-BD59-A6C34878D82A}">
                    <a16:rowId xmlns:a16="http://schemas.microsoft.com/office/drawing/2014/main" val="531509505"/>
                  </a:ext>
                </a:extLst>
              </a:tr>
              <a:tr h="685800">
                <a:tc>
                  <a:txBody>
                    <a:bodyPr/>
                    <a:lstStyle/>
                    <a:p>
                      <a:pPr algn="ctr" fontAlgn="ctr"/>
                      <a:r>
                        <a:rPr lang="en-US" sz="1250" b="0">
                          <a:effectLst/>
                        </a:rPr>
                        <a:t>Coding time</a:t>
                      </a:r>
                    </a:p>
                  </a:txBody>
                  <a:tcPr marL="76200" marR="76200" marT="106680" marB="106680" anchor="ctr"/>
                </a:tc>
                <a:tc>
                  <a:txBody>
                    <a:bodyPr/>
                    <a:lstStyle/>
                    <a:p>
                      <a:pPr algn="ctr" fontAlgn="ctr"/>
                      <a:r>
                        <a:rPr lang="en-US" sz="1250" b="0">
                          <a:effectLst/>
                        </a:rPr>
                        <a:t>It requires less coding time.</a:t>
                      </a:r>
                    </a:p>
                  </a:txBody>
                  <a:tcPr marL="76200" marR="76200" marT="106680" marB="106680" anchor="ctr"/>
                </a:tc>
                <a:tc>
                  <a:txBody>
                    <a:bodyPr/>
                    <a:lstStyle/>
                    <a:p>
                      <a:pPr algn="ctr" fontAlgn="ctr"/>
                      <a:r>
                        <a:rPr lang="en-US" sz="1250" b="0">
                          <a:effectLst/>
                        </a:rPr>
                        <a:t>It requires more coding time.</a:t>
                      </a:r>
                    </a:p>
                  </a:txBody>
                  <a:tcPr marL="76200" marR="76200" marT="106680" marB="106680" anchor="ctr"/>
                </a:tc>
                <a:extLst>
                  <a:ext uri="{0D108BD9-81ED-4DB2-BD59-A6C34878D82A}">
                    <a16:rowId xmlns:a16="http://schemas.microsoft.com/office/drawing/2014/main" val="228209229"/>
                  </a:ext>
                </a:extLst>
              </a:tr>
            </a:tbl>
          </a:graphicData>
        </a:graphic>
      </p:graphicFrame>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a:xfrm>
            <a:off x="11532275" y="6457913"/>
            <a:ext cx="457200" cy="365125"/>
          </a:xfrm>
        </p:spPr>
        <p:txBody>
          <a:bodyPr/>
          <a:lstStyle/>
          <a:p>
            <a:fld id="{B5CEABB6-07DC-46E8-9B57-56EC44A396E5}" type="slidenum">
              <a:rPr lang="en-US" smtClean="0"/>
              <a:pPr/>
              <a:t>20</a:t>
            </a:fld>
            <a:endParaRPr lang="en-US"/>
          </a:p>
        </p:txBody>
      </p:sp>
    </p:spTree>
    <p:extLst>
      <p:ext uri="{BB962C8B-B14F-4D97-AF65-F5344CB8AC3E}">
        <p14:creationId xmlns:p14="http://schemas.microsoft.com/office/powerpoint/2010/main" val="3372402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938713" y="3300413"/>
            <a:ext cx="6338887" cy="2668587"/>
          </a:xfrm>
        </p:spPr>
        <p:txBody>
          <a:bodyPr>
            <a:normAutofit/>
          </a:bodyPr>
          <a:lstStyle/>
          <a:p>
            <a:r>
              <a:rPr lang="en-US">
                <a:latin typeface="Arial" panose="020B0604020202020204" pitchFamily="34" charset="0"/>
                <a:cs typeface="Arial" panose="020B0604020202020204" pitchFamily="34" charset="0"/>
              </a:rPr>
              <a:t>1. </a:t>
            </a:r>
            <a:r>
              <a:rPr lang="en-US" err="1">
                <a:latin typeface="Arial" panose="020B0604020202020204" pitchFamily="34" charset="0"/>
                <a:cs typeface="Arial" panose="020B0604020202020204" pitchFamily="34" charset="0"/>
              </a:rPr>
              <a:t>Giới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thiệu</a:t>
            </a:r>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2. </a:t>
            </a:r>
            <a:r>
              <a:rPr lang="en-US" err="1">
                <a:latin typeface="Arial" panose="020B0604020202020204" pitchFamily="34" charset="0"/>
                <a:cs typeface="Arial" panose="020B0604020202020204" pitchFamily="34" charset="0"/>
              </a:rPr>
              <a:t>Tại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sao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dùng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ExpressJS</a:t>
            </a:r>
            <a:r>
              <a:rPr lang="en-US">
                <a:latin typeface="Arial" panose="020B0604020202020204" pitchFamily="34" charset="0"/>
                <a:cs typeface="Arial" panose="020B0604020202020204" pitchFamily="34" charset="0"/>
              </a:rPr>
              <a:t>?</a:t>
            </a:r>
          </a:p>
          <a:p>
            <a:r>
              <a:rPr lang="en-US">
                <a:latin typeface="Arial" panose="020B0604020202020204" pitchFamily="34" charset="0"/>
                <a:cs typeface="Arial" panose="020B0604020202020204" pitchFamily="34" charset="0"/>
              </a:rPr>
              <a:t>3. NodeJS vs </a:t>
            </a:r>
            <a:r>
              <a:rPr lang="en-US" err="1">
                <a:latin typeface="Arial" panose="020B0604020202020204" pitchFamily="34" charset="0"/>
                <a:cs typeface="Arial" panose="020B0604020202020204" pitchFamily="34" charset="0"/>
              </a:rPr>
              <a:t>ExpressJS</a:t>
            </a:r>
            <a:endParaRPr lang="en-US">
              <a:latin typeface="Arial" panose="020B0604020202020204" pitchFamily="34" charset="0"/>
              <a:cs typeface="Arial" panose="020B0604020202020204" pitchFamily="34" charset="0"/>
            </a:endParaRPr>
          </a:p>
          <a:p>
            <a:r>
              <a:rPr lang="en-US" b="1">
                <a:latin typeface="Arial" panose="020B0604020202020204" pitchFamily="34" charset="0"/>
                <a:cs typeface="Arial" panose="020B0604020202020204" pitchFamily="34" charset="0"/>
              </a:rPr>
              <a:t>4. </a:t>
            </a:r>
            <a:r>
              <a:rPr lang="en-US" b="1" err="1">
                <a:latin typeface="Arial" panose="020B0604020202020204" pitchFamily="34" charset="0"/>
                <a:cs typeface="Arial" panose="020B0604020202020204" pitchFamily="34" charset="0"/>
              </a:rPr>
              <a:t>Hướng</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dẫn</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cơ</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bản</a:t>
            </a:r>
            <a:endParaRPr lang="en-US" b="1">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21</a:t>
            </a:fld>
            <a:endParaRPr lang="en-US"/>
          </a:p>
        </p:txBody>
      </p:sp>
    </p:spTree>
    <p:extLst>
      <p:ext uri="{BB962C8B-B14F-4D97-AF65-F5344CB8AC3E}">
        <p14:creationId xmlns:p14="http://schemas.microsoft.com/office/powerpoint/2010/main" val="3799006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833694" y="660358"/>
            <a:ext cx="6993348" cy="5537284"/>
          </a:xfrm>
        </p:spPr>
        <p:txBody>
          <a:bodyPr>
            <a:normAutofit/>
          </a:bodyPr>
          <a:lstStyle/>
          <a:p>
            <a:r>
              <a:rPr lang="en-US">
                <a:latin typeface="Arial" panose="020B0604020202020204" pitchFamily="34" charset="0"/>
                <a:cs typeface="Arial" panose="020B0604020202020204" pitchFamily="34" charset="0"/>
              </a:rPr>
              <a:t>4</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Hướng</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dẫn</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cơ</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bản</a:t>
            </a:r>
            <a:endParaRPr lang="en-US" b="1">
              <a:latin typeface="Arial" panose="020B0604020202020204" pitchFamily="34" charset="0"/>
              <a:cs typeface="Arial" panose="020B0604020202020204" pitchFamily="34" charset="0"/>
            </a:endParaRPr>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120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23</a:t>
            </a:fld>
            <a:endParaRPr lang="en-US"/>
          </a:p>
        </p:txBody>
      </p:sp>
      <p:sp>
        <p:nvSpPr>
          <p:cNvPr id="3" name="Content Placeholder 2">
            <a:extLst>
              <a:ext uri="{FF2B5EF4-FFF2-40B4-BE49-F238E27FC236}">
                <a16:creationId xmlns:a16="http://schemas.microsoft.com/office/drawing/2014/main" id="{532B6E49-29E9-48FC-77F8-8019D51264B6}"/>
              </a:ext>
            </a:extLst>
          </p:cNvPr>
          <p:cNvSpPr>
            <a:spLocks noGrp="1"/>
          </p:cNvSpPr>
          <p:nvPr>
            <p:ph sz="half" idx="14"/>
          </p:nvPr>
        </p:nvSpPr>
        <p:spPr>
          <a:xfrm>
            <a:off x="698642" y="1940325"/>
            <a:ext cx="9462381" cy="2638746"/>
          </a:xfrm>
        </p:spPr>
        <p:txBody>
          <a:bodyPr>
            <a:normAutofit/>
          </a:bodyPr>
          <a:lstStyle/>
          <a:p>
            <a:r>
              <a:rPr lang="vi-VN" sz="2400"/>
              <a:t>H</a:t>
            </a:r>
            <a:r>
              <a:rPr lang="en-US" sz="2400" err="1"/>
              <a:t>ave</a:t>
            </a:r>
            <a:r>
              <a:rPr lang="en-US" sz="2400"/>
              <a:t> the Node and the npm (node package manager) installed.</a:t>
            </a:r>
            <a:endParaRPr lang="vi-VN" sz="2400"/>
          </a:p>
          <a:p>
            <a:r>
              <a:rPr lang="en-US" sz="2400">
                <a:hlinkClick r:id="rId3"/>
              </a:rPr>
              <a:t>https://nodejs.org/en/download</a:t>
            </a:r>
            <a:endParaRPr lang="vi-VN" sz="2400"/>
          </a:p>
          <a:p>
            <a:endParaRPr lang="vi-VN" sz="2400"/>
          </a:p>
        </p:txBody>
      </p:sp>
      <p:sp>
        <p:nvSpPr>
          <p:cNvPr id="10" name="TextBox 9">
            <a:extLst>
              <a:ext uri="{FF2B5EF4-FFF2-40B4-BE49-F238E27FC236}">
                <a16:creationId xmlns:a16="http://schemas.microsoft.com/office/drawing/2014/main" id="{5F97C724-C0AA-BDD9-F46E-5092519D4455}"/>
              </a:ext>
            </a:extLst>
          </p:cNvPr>
          <p:cNvSpPr txBox="1"/>
          <p:nvPr/>
        </p:nvSpPr>
        <p:spPr>
          <a:xfrm>
            <a:off x="698643" y="164387"/>
            <a:ext cx="9462381" cy="1323439"/>
          </a:xfrm>
          <a:prstGeom prst="rect">
            <a:avLst/>
          </a:prstGeom>
          <a:noFill/>
        </p:spPr>
        <p:txBody>
          <a:bodyPr wrap="square" rtlCol="0">
            <a:spAutoFit/>
          </a:bodyPr>
          <a:lstStyle/>
          <a:p>
            <a:r>
              <a:rPr lang="vi-VN" sz="4000">
                <a:solidFill>
                  <a:srgbClr val="0070C0"/>
                </a:solidFill>
                <a:latin typeface="+mj-lt"/>
              </a:rPr>
              <a:t>H</a:t>
            </a:r>
            <a:r>
              <a:rPr lang="en-US" sz="4000">
                <a:solidFill>
                  <a:srgbClr val="0070C0"/>
                </a:solidFill>
                <a:latin typeface="+mj-lt"/>
              </a:rPr>
              <a:t>ow to start developing and using the Express </a:t>
            </a:r>
            <a:r>
              <a:rPr lang="vi-VN" sz="4000" err="1">
                <a:solidFill>
                  <a:srgbClr val="0070C0"/>
                </a:solidFill>
                <a:latin typeface="+mj-lt"/>
              </a:rPr>
              <a:t>Framework</a:t>
            </a:r>
            <a:r>
              <a:rPr lang="vi-VN" sz="4000">
                <a:solidFill>
                  <a:srgbClr val="0070C0"/>
                </a:solidFill>
                <a:latin typeface="+mj-lt"/>
              </a:rPr>
              <a:t>?</a:t>
            </a:r>
            <a:endParaRPr lang="en-US" sz="4000">
              <a:solidFill>
                <a:srgbClr val="0070C0"/>
              </a:solidFill>
              <a:latin typeface="+mj-lt"/>
            </a:endParaRPr>
          </a:p>
        </p:txBody>
      </p:sp>
    </p:spTree>
    <p:extLst>
      <p:ext uri="{BB962C8B-B14F-4D97-AF65-F5344CB8AC3E}">
        <p14:creationId xmlns:p14="http://schemas.microsoft.com/office/powerpoint/2010/main" val="1859815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24</a:t>
            </a:fld>
            <a:endParaRPr lang="en-US"/>
          </a:p>
        </p:txBody>
      </p:sp>
      <p:sp>
        <p:nvSpPr>
          <p:cNvPr id="10" name="TextBox 9">
            <a:extLst>
              <a:ext uri="{FF2B5EF4-FFF2-40B4-BE49-F238E27FC236}">
                <a16:creationId xmlns:a16="http://schemas.microsoft.com/office/drawing/2014/main" id="{5F97C724-C0AA-BDD9-F46E-5092519D4455}"/>
              </a:ext>
            </a:extLst>
          </p:cNvPr>
          <p:cNvSpPr txBox="1"/>
          <p:nvPr/>
        </p:nvSpPr>
        <p:spPr>
          <a:xfrm>
            <a:off x="698643" y="164387"/>
            <a:ext cx="9462381" cy="707886"/>
          </a:xfrm>
          <a:prstGeom prst="rect">
            <a:avLst/>
          </a:prstGeom>
          <a:noFill/>
        </p:spPr>
        <p:txBody>
          <a:bodyPr wrap="square" rtlCol="0">
            <a:spAutoFit/>
          </a:bodyPr>
          <a:lstStyle/>
          <a:p>
            <a:pPr algn="l"/>
            <a:r>
              <a:rPr lang="en-US" sz="4000">
                <a:solidFill>
                  <a:srgbClr val="0070C0"/>
                </a:solidFill>
                <a:latin typeface="+mj-lt"/>
              </a:rPr>
              <a:t>Node Package Manager</a:t>
            </a:r>
            <a:r>
              <a:rPr lang="vi-VN" sz="4000">
                <a:solidFill>
                  <a:srgbClr val="0070C0"/>
                </a:solidFill>
                <a:latin typeface="+mj-lt"/>
              </a:rPr>
              <a:t> </a:t>
            </a:r>
            <a:r>
              <a:rPr lang="en-US" sz="4000">
                <a:solidFill>
                  <a:srgbClr val="0070C0"/>
                </a:solidFill>
                <a:latin typeface="+mj-lt"/>
              </a:rPr>
              <a:t>(npm)</a:t>
            </a:r>
          </a:p>
        </p:txBody>
      </p:sp>
      <p:sp>
        <p:nvSpPr>
          <p:cNvPr id="2" name="TextBox 1">
            <a:extLst>
              <a:ext uri="{FF2B5EF4-FFF2-40B4-BE49-F238E27FC236}">
                <a16:creationId xmlns:a16="http://schemas.microsoft.com/office/drawing/2014/main" id="{DDD33F0A-FCE5-A467-0FF5-916846C35FEE}"/>
              </a:ext>
            </a:extLst>
          </p:cNvPr>
          <p:cNvSpPr txBox="1"/>
          <p:nvPr/>
        </p:nvSpPr>
        <p:spPr>
          <a:xfrm>
            <a:off x="698643" y="1068512"/>
            <a:ext cx="9556402" cy="2677656"/>
          </a:xfrm>
          <a:prstGeom prst="rect">
            <a:avLst/>
          </a:prstGeom>
          <a:noFill/>
        </p:spPr>
        <p:txBody>
          <a:bodyPr wrap="square" rtlCol="0">
            <a:spAutoFit/>
          </a:bodyPr>
          <a:lstStyle/>
          <a:p>
            <a:pPr algn="just"/>
            <a:r>
              <a:rPr lang="en-US" sz="2400">
                <a:solidFill>
                  <a:srgbClr val="0070C0"/>
                </a:solidFill>
              </a:rPr>
              <a:t>npm</a:t>
            </a:r>
            <a:r>
              <a:rPr lang="en-US" sz="2400"/>
              <a:t> is the package manager for node. The </a:t>
            </a:r>
            <a:r>
              <a:rPr lang="en-US" sz="2400">
                <a:solidFill>
                  <a:srgbClr val="0070C0"/>
                </a:solidFill>
              </a:rPr>
              <a:t>npm Registry </a:t>
            </a:r>
            <a:r>
              <a:rPr lang="en-US" sz="2400"/>
              <a:t>is a public collection of packages of open-source code for Node.js, front-end web apps, mobile apps, robots, routers, and countless other needs of the JavaScript community. </a:t>
            </a:r>
            <a:r>
              <a:rPr lang="en-US" sz="2400">
                <a:solidFill>
                  <a:srgbClr val="0070C0"/>
                </a:solidFill>
              </a:rPr>
              <a:t>npm</a:t>
            </a:r>
            <a:r>
              <a:rPr lang="en-US" sz="2400"/>
              <a:t> allows us to access all these packages and install them locally.</a:t>
            </a:r>
            <a:endParaRPr lang="vi-VN" sz="2400"/>
          </a:p>
          <a:p>
            <a:pPr algn="just"/>
            <a:r>
              <a:rPr lang="en-US" sz="2400">
                <a:hlinkClick r:id="rId3"/>
              </a:rPr>
              <a:t>https://www.npmjs.com</a:t>
            </a:r>
            <a:endParaRPr lang="vi-VN" sz="2400"/>
          </a:p>
          <a:p>
            <a:pPr algn="just"/>
            <a:endParaRPr lang="vi-VN" sz="2400"/>
          </a:p>
        </p:txBody>
      </p:sp>
      <p:sp>
        <p:nvSpPr>
          <p:cNvPr id="3" name="TextBox 2">
            <a:extLst>
              <a:ext uri="{FF2B5EF4-FFF2-40B4-BE49-F238E27FC236}">
                <a16:creationId xmlns:a16="http://schemas.microsoft.com/office/drawing/2014/main" id="{AF9BD150-6F05-64E9-0B24-7AC0B5B95A34}"/>
              </a:ext>
            </a:extLst>
          </p:cNvPr>
          <p:cNvSpPr txBox="1"/>
          <p:nvPr/>
        </p:nvSpPr>
        <p:spPr>
          <a:xfrm>
            <a:off x="698643" y="3634731"/>
            <a:ext cx="9556402" cy="1200329"/>
          </a:xfrm>
          <a:prstGeom prst="rect">
            <a:avLst/>
          </a:prstGeom>
          <a:noFill/>
        </p:spPr>
        <p:txBody>
          <a:bodyPr wrap="square" rtlCol="0">
            <a:spAutoFit/>
          </a:bodyPr>
          <a:lstStyle/>
          <a:p>
            <a:pPr algn="l"/>
            <a:r>
              <a:rPr lang="en-US" sz="2400"/>
              <a:t>Whenever we create a project using </a:t>
            </a:r>
            <a:r>
              <a:rPr lang="en-US" sz="2400">
                <a:solidFill>
                  <a:srgbClr val="0070C0"/>
                </a:solidFill>
              </a:rPr>
              <a:t>npm</a:t>
            </a:r>
            <a:r>
              <a:rPr lang="en-US" sz="2400"/>
              <a:t>, we need to provide a </a:t>
            </a:r>
            <a:r>
              <a:rPr lang="en-US" sz="2400">
                <a:solidFill>
                  <a:srgbClr val="C00000"/>
                </a:solidFill>
              </a:rPr>
              <a:t>package.json </a:t>
            </a:r>
            <a:r>
              <a:rPr lang="en-US" sz="2400"/>
              <a:t>file, which has all the details about our project. </a:t>
            </a:r>
            <a:r>
              <a:rPr lang="en-US" sz="2400">
                <a:solidFill>
                  <a:srgbClr val="0070C0"/>
                </a:solidFill>
              </a:rPr>
              <a:t>npm</a:t>
            </a:r>
            <a:r>
              <a:rPr lang="en-US" sz="2400"/>
              <a:t> makes it easy to set up this file. </a:t>
            </a:r>
          </a:p>
        </p:txBody>
      </p:sp>
    </p:spTree>
    <p:extLst>
      <p:ext uri="{BB962C8B-B14F-4D97-AF65-F5344CB8AC3E}">
        <p14:creationId xmlns:p14="http://schemas.microsoft.com/office/powerpoint/2010/main" val="2803872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25</a:t>
            </a:fld>
            <a:endParaRPr lang="en-US"/>
          </a:p>
        </p:txBody>
      </p:sp>
      <p:sp>
        <p:nvSpPr>
          <p:cNvPr id="10" name="TextBox 9">
            <a:extLst>
              <a:ext uri="{FF2B5EF4-FFF2-40B4-BE49-F238E27FC236}">
                <a16:creationId xmlns:a16="http://schemas.microsoft.com/office/drawing/2014/main" id="{5F97C724-C0AA-BDD9-F46E-5092519D4455}"/>
              </a:ext>
            </a:extLst>
          </p:cNvPr>
          <p:cNvSpPr txBox="1"/>
          <p:nvPr/>
        </p:nvSpPr>
        <p:spPr>
          <a:xfrm>
            <a:off x="698643" y="164387"/>
            <a:ext cx="9462381" cy="707886"/>
          </a:xfrm>
          <a:prstGeom prst="rect">
            <a:avLst/>
          </a:prstGeom>
          <a:noFill/>
        </p:spPr>
        <p:txBody>
          <a:bodyPr wrap="square" rtlCol="0">
            <a:spAutoFit/>
          </a:bodyPr>
          <a:lstStyle/>
          <a:p>
            <a:r>
              <a:rPr lang="vi-VN" sz="4000">
                <a:solidFill>
                  <a:srgbClr val="0070C0"/>
                </a:solidFill>
                <a:latin typeface="+mj-lt"/>
              </a:rPr>
              <a:t>ENVIRONMENT</a:t>
            </a:r>
            <a:r>
              <a:rPr lang="en-US" sz="4000">
                <a:solidFill>
                  <a:srgbClr val="0070C0"/>
                </a:solidFill>
                <a:latin typeface="+mj-lt"/>
              </a:rPr>
              <a:t> SETUP</a:t>
            </a:r>
          </a:p>
        </p:txBody>
      </p:sp>
      <p:pic>
        <p:nvPicPr>
          <p:cNvPr id="9" name="Picture 8">
            <a:extLst>
              <a:ext uri="{FF2B5EF4-FFF2-40B4-BE49-F238E27FC236}">
                <a16:creationId xmlns:a16="http://schemas.microsoft.com/office/drawing/2014/main" id="{63E72C8B-67DE-37BC-0F63-321F6C33BFFE}"/>
              </a:ext>
            </a:extLst>
          </p:cNvPr>
          <p:cNvPicPr>
            <a:picLocks noChangeAspect="1"/>
          </p:cNvPicPr>
          <p:nvPr/>
        </p:nvPicPr>
        <p:blipFill>
          <a:blip r:embed="rId3"/>
          <a:stretch>
            <a:fillRect/>
          </a:stretch>
        </p:blipFill>
        <p:spPr>
          <a:xfrm>
            <a:off x="0" y="784236"/>
            <a:ext cx="11198831" cy="6073764"/>
          </a:xfrm>
          <a:prstGeom prst="rect">
            <a:avLst/>
          </a:prstGeom>
        </p:spPr>
      </p:pic>
    </p:spTree>
    <p:extLst>
      <p:ext uri="{BB962C8B-B14F-4D97-AF65-F5344CB8AC3E}">
        <p14:creationId xmlns:p14="http://schemas.microsoft.com/office/powerpoint/2010/main" val="3621914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26</a:t>
            </a:fld>
            <a:endParaRPr lang="en-US"/>
          </a:p>
        </p:txBody>
      </p:sp>
      <p:sp>
        <p:nvSpPr>
          <p:cNvPr id="10" name="TextBox 9">
            <a:extLst>
              <a:ext uri="{FF2B5EF4-FFF2-40B4-BE49-F238E27FC236}">
                <a16:creationId xmlns:a16="http://schemas.microsoft.com/office/drawing/2014/main" id="{5F97C724-C0AA-BDD9-F46E-5092519D4455}"/>
              </a:ext>
            </a:extLst>
          </p:cNvPr>
          <p:cNvSpPr txBox="1"/>
          <p:nvPr/>
        </p:nvSpPr>
        <p:spPr>
          <a:xfrm>
            <a:off x="698643" y="164387"/>
            <a:ext cx="9462381" cy="707886"/>
          </a:xfrm>
          <a:prstGeom prst="rect">
            <a:avLst/>
          </a:prstGeom>
          <a:noFill/>
        </p:spPr>
        <p:txBody>
          <a:bodyPr wrap="square" rtlCol="0">
            <a:spAutoFit/>
          </a:bodyPr>
          <a:lstStyle/>
          <a:p>
            <a:r>
              <a:rPr lang="vi-VN" sz="4000">
                <a:solidFill>
                  <a:srgbClr val="0070C0"/>
                </a:solidFill>
                <a:latin typeface="+mj-lt"/>
              </a:rPr>
              <a:t>ENVIRONMENT</a:t>
            </a:r>
            <a:r>
              <a:rPr lang="en-US" sz="4000">
                <a:solidFill>
                  <a:srgbClr val="0070C0"/>
                </a:solidFill>
                <a:latin typeface="+mj-lt"/>
              </a:rPr>
              <a:t> SETUP</a:t>
            </a:r>
          </a:p>
        </p:txBody>
      </p:sp>
      <p:sp>
        <p:nvSpPr>
          <p:cNvPr id="2" name="TextBox 1">
            <a:extLst>
              <a:ext uri="{FF2B5EF4-FFF2-40B4-BE49-F238E27FC236}">
                <a16:creationId xmlns:a16="http://schemas.microsoft.com/office/drawing/2014/main" id="{DDD33F0A-FCE5-A467-0FF5-916846C35FEE}"/>
              </a:ext>
            </a:extLst>
          </p:cNvPr>
          <p:cNvSpPr txBox="1"/>
          <p:nvPr/>
        </p:nvSpPr>
        <p:spPr>
          <a:xfrm>
            <a:off x="698643" y="1068512"/>
            <a:ext cx="7654247" cy="830997"/>
          </a:xfrm>
          <a:prstGeom prst="rect">
            <a:avLst/>
          </a:prstGeom>
          <a:noFill/>
        </p:spPr>
        <p:txBody>
          <a:bodyPr wrap="square" rtlCol="0">
            <a:spAutoFit/>
          </a:bodyPr>
          <a:lstStyle/>
          <a:p>
            <a:r>
              <a:rPr lang="en-US" sz="2400"/>
              <a:t>Confirm that node and npm are installed. You should get an output similar to the following.</a:t>
            </a:r>
          </a:p>
        </p:txBody>
      </p:sp>
      <p:pic>
        <p:nvPicPr>
          <p:cNvPr id="4" name="Picture 3">
            <a:extLst>
              <a:ext uri="{FF2B5EF4-FFF2-40B4-BE49-F238E27FC236}">
                <a16:creationId xmlns:a16="http://schemas.microsoft.com/office/drawing/2014/main" id="{DAA20567-561E-3202-D0FD-8D9700A41499}"/>
              </a:ext>
            </a:extLst>
          </p:cNvPr>
          <p:cNvPicPr>
            <a:picLocks noChangeAspect="1"/>
          </p:cNvPicPr>
          <p:nvPr/>
        </p:nvPicPr>
        <p:blipFill>
          <a:blip r:embed="rId3"/>
          <a:stretch>
            <a:fillRect/>
          </a:stretch>
        </p:blipFill>
        <p:spPr>
          <a:xfrm>
            <a:off x="791228" y="2095748"/>
            <a:ext cx="9683717" cy="4201401"/>
          </a:xfrm>
          <a:prstGeom prst="rect">
            <a:avLst/>
          </a:prstGeom>
        </p:spPr>
      </p:pic>
    </p:spTree>
    <p:extLst>
      <p:ext uri="{BB962C8B-B14F-4D97-AF65-F5344CB8AC3E}">
        <p14:creationId xmlns:p14="http://schemas.microsoft.com/office/powerpoint/2010/main" val="4264411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27</a:t>
            </a:fld>
            <a:endParaRPr lang="en-US"/>
          </a:p>
        </p:txBody>
      </p:sp>
      <p:sp>
        <p:nvSpPr>
          <p:cNvPr id="10" name="TextBox 9">
            <a:extLst>
              <a:ext uri="{FF2B5EF4-FFF2-40B4-BE49-F238E27FC236}">
                <a16:creationId xmlns:a16="http://schemas.microsoft.com/office/drawing/2014/main" id="{5F97C724-C0AA-BDD9-F46E-5092519D4455}"/>
              </a:ext>
            </a:extLst>
          </p:cNvPr>
          <p:cNvSpPr txBox="1"/>
          <p:nvPr/>
        </p:nvSpPr>
        <p:spPr>
          <a:xfrm>
            <a:off x="698643" y="164387"/>
            <a:ext cx="9462381" cy="707886"/>
          </a:xfrm>
          <a:prstGeom prst="rect">
            <a:avLst/>
          </a:prstGeom>
          <a:noFill/>
        </p:spPr>
        <p:txBody>
          <a:bodyPr wrap="square" rtlCol="0">
            <a:spAutoFit/>
          </a:bodyPr>
          <a:lstStyle/>
          <a:p>
            <a:pPr algn="l"/>
            <a:r>
              <a:rPr lang="en-US" sz="4000">
                <a:solidFill>
                  <a:srgbClr val="0070C0"/>
                </a:solidFill>
                <a:latin typeface="+mj-lt"/>
              </a:rPr>
              <a:t>How to use npm?</a:t>
            </a:r>
          </a:p>
        </p:txBody>
      </p:sp>
      <p:sp>
        <p:nvSpPr>
          <p:cNvPr id="2" name="TextBox 1">
            <a:extLst>
              <a:ext uri="{FF2B5EF4-FFF2-40B4-BE49-F238E27FC236}">
                <a16:creationId xmlns:a16="http://schemas.microsoft.com/office/drawing/2014/main" id="{DDD33F0A-FCE5-A467-0FF5-916846C35FEE}"/>
              </a:ext>
            </a:extLst>
          </p:cNvPr>
          <p:cNvSpPr txBox="1"/>
          <p:nvPr/>
        </p:nvSpPr>
        <p:spPr>
          <a:xfrm>
            <a:off x="698643" y="1068512"/>
            <a:ext cx="9556402" cy="1569660"/>
          </a:xfrm>
          <a:prstGeom prst="rect">
            <a:avLst/>
          </a:prstGeom>
          <a:noFill/>
        </p:spPr>
        <p:txBody>
          <a:bodyPr wrap="square" rtlCol="0">
            <a:spAutoFit/>
          </a:bodyPr>
          <a:lstStyle/>
          <a:p>
            <a:pPr algn="l"/>
            <a:r>
              <a:rPr lang="vi-VN" sz="2400" b="1" err="1"/>
              <a:t>Step</a:t>
            </a:r>
            <a:r>
              <a:rPr lang="vi-VN" sz="2400" b="1"/>
              <a:t> 1</a:t>
            </a:r>
          </a:p>
          <a:p>
            <a:pPr algn="l"/>
            <a:r>
              <a:rPr lang="en-US" sz="2400"/>
              <a:t>Start your terminal/</a:t>
            </a:r>
            <a:r>
              <a:rPr lang="en-US" sz="2400" err="1"/>
              <a:t>cmd</a:t>
            </a:r>
            <a:r>
              <a:rPr lang="en-US" sz="2400"/>
              <a:t>, create a new folder named hello-world and cd (create directory) into it −</a:t>
            </a:r>
            <a:endParaRPr lang="vi-VN" sz="2400"/>
          </a:p>
          <a:p>
            <a:pPr algn="l"/>
            <a:endParaRPr lang="vi-VN" sz="2400"/>
          </a:p>
        </p:txBody>
      </p:sp>
      <p:pic>
        <p:nvPicPr>
          <p:cNvPr id="6" name="Picture 5">
            <a:extLst>
              <a:ext uri="{FF2B5EF4-FFF2-40B4-BE49-F238E27FC236}">
                <a16:creationId xmlns:a16="http://schemas.microsoft.com/office/drawing/2014/main" id="{9F157E5E-91D0-ABF5-1CF9-D52DC399A75F}"/>
              </a:ext>
            </a:extLst>
          </p:cNvPr>
          <p:cNvPicPr>
            <a:picLocks noChangeAspect="1"/>
          </p:cNvPicPr>
          <p:nvPr/>
        </p:nvPicPr>
        <p:blipFill>
          <a:blip r:embed="rId3"/>
          <a:stretch>
            <a:fillRect/>
          </a:stretch>
        </p:blipFill>
        <p:spPr>
          <a:xfrm>
            <a:off x="1513839" y="2405608"/>
            <a:ext cx="7669509" cy="4194263"/>
          </a:xfrm>
          <a:prstGeom prst="rect">
            <a:avLst/>
          </a:prstGeom>
        </p:spPr>
      </p:pic>
    </p:spTree>
    <p:extLst>
      <p:ext uri="{BB962C8B-B14F-4D97-AF65-F5344CB8AC3E}">
        <p14:creationId xmlns:p14="http://schemas.microsoft.com/office/powerpoint/2010/main" val="2032926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28</a:t>
            </a:fld>
            <a:endParaRPr lang="en-US"/>
          </a:p>
        </p:txBody>
      </p:sp>
      <p:sp>
        <p:nvSpPr>
          <p:cNvPr id="10" name="TextBox 9">
            <a:extLst>
              <a:ext uri="{FF2B5EF4-FFF2-40B4-BE49-F238E27FC236}">
                <a16:creationId xmlns:a16="http://schemas.microsoft.com/office/drawing/2014/main" id="{5F97C724-C0AA-BDD9-F46E-5092519D4455}"/>
              </a:ext>
            </a:extLst>
          </p:cNvPr>
          <p:cNvSpPr txBox="1"/>
          <p:nvPr/>
        </p:nvSpPr>
        <p:spPr>
          <a:xfrm>
            <a:off x="698643" y="164387"/>
            <a:ext cx="9462381" cy="707886"/>
          </a:xfrm>
          <a:prstGeom prst="rect">
            <a:avLst/>
          </a:prstGeom>
          <a:noFill/>
        </p:spPr>
        <p:txBody>
          <a:bodyPr wrap="square" rtlCol="0">
            <a:spAutoFit/>
          </a:bodyPr>
          <a:lstStyle/>
          <a:p>
            <a:pPr algn="l"/>
            <a:r>
              <a:rPr lang="en-US" sz="4000">
                <a:solidFill>
                  <a:srgbClr val="0070C0"/>
                </a:solidFill>
                <a:latin typeface="+mj-lt"/>
              </a:rPr>
              <a:t>How to use npm?</a:t>
            </a:r>
          </a:p>
        </p:txBody>
      </p:sp>
      <p:sp>
        <p:nvSpPr>
          <p:cNvPr id="2" name="TextBox 1">
            <a:extLst>
              <a:ext uri="{FF2B5EF4-FFF2-40B4-BE49-F238E27FC236}">
                <a16:creationId xmlns:a16="http://schemas.microsoft.com/office/drawing/2014/main" id="{DDD33F0A-FCE5-A467-0FF5-916846C35FEE}"/>
              </a:ext>
            </a:extLst>
          </p:cNvPr>
          <p:cNvSpPr txBox="1"/>
          <p:nvPr/>
        </p:nvSpPr>
        <p:spPr>
          <a:xfrm>
            <a:off x="698643" y="1068512"/>
            <a:ext cx="9556402" cy="4154984"/>
          </a:xfrm>
          <a:prstGeom prst="rect">
            <a:avLst/>
          </a:prstGeom>
          <a:noFill/>
        </p:spPr>
        <p:txBody>
          <a:bodyPr wrap="square" rtlCol="0">
            <a:spAutoFit/>
          </a:bodyPr>
          <a:lstStyle/>
          <a:p>
            <a:pPr algn="l"/>
            <a:r>
              <a:rPr lang="vi-VN" sz="2400" b="1" err="1"/>
              <a:t>Step</a:t>
            </a:r>
            <a:r>
              <a:rPr lang="vi-VN" sz="2400" b="1"/>
              <a:t> 2</a:t>
            </a:r>
          </a:p>
          <a:p>
            <a:pPr algn="l"/>
            <a:r>
              <a:rPr lang="en-US" sz="2400"/>
              <a:t>Now to create the package.json file using npm, use the following code.</a:t>
            </a:r>
          </a:p>
          <a:p>
            <a:pPr algn="l"/>
            <a:endParaRPr lang="en-US" sz="2400"/>
          </a:p>
          <a:p>
            <a:pPr algn="ctr"/>
            <a:r>
              <a:rPr lang="vi-VN" sz="2400" err="1">
                <a:latin typeface="Consolas" panose="020B0609020204030204" pitchFamily="49" charset="0"/>
              </a:rPr>
              <a:t>npm</a:t>
            </a:r>
            <a:r>
              <a:rPr lang="vi-VN" sz="2400">
                <a:latin typeface="Consolas" panose="020B0609020204030204" pitchFamily="49" charset="0"/>
              </a:rPr>
              <a:t> </a:t>
            </a:r>
            <a:r>
              <a:rPr lang="vi-VN" sz="2400" err="1">
                <a:latin typeface="Consolas" panose="020B0609020204030204" pitchFamily="49" charset="0"/>
              </a:rPr>
              <a:t>init</a:t>
            </a:r>
            <a:endParaRPr lang="en-US" sz="2400">
              <a:latin typeface="Consolas" panose="020B0609020204030204" pitchFamily="49" charset="0"/>
            </a:endParaRPr>
          </a:p>
          <a:p>
            <a:endParaRPr lang="vi-VN" sz="2400"/>
          </a:p>
          <a:p>
            <a:pPr algn="l"/>
            <a:r>
              <a:rPr lang="en-US" sz="2400"/>
              <a:t>Just keep pressing enter, enter your name at the “author name” field.</a:t>
            </a:r>
          </a:p>
          <a:p>
            <a:br>
              <a:rPr lang="en-US" sz="2400"/>
            </a:br>
            <a:endParaRPr lang="vi-VN" sz="2400"/>
          </a:p>
          <a:p>
            <a:endParaRPr lang="en-US" sz="2400"/>
          </a:p>
        </p:txBody>
      </p:sp>
    </p:spTree>
    <p:extLst>
      <p:ext uri="{BB962C8B-B14F-4D97-AF65-F5344CB8AC3E}">
        <p14:creationId xmlns:p14="http://schemas.microsoft.com/office/powerpoint/2010/main" val="385016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29</a:t>
            </a:fld>
            <a:endParaRPr lang="en-US"/>
          </a:p>
        </p:txBody>
      </p:sp>
      <p:pic>
        <p:nvPicPr>
          <p:cNvPr id="6" name="Picture 5">
            <a:extLst>
              <a:ext uri="{FF2B5EF4-FFF2-40B4-BE49-F238E27FC236}">
                <a16:creationId xmlns:a16="http://schemas.microsoft.com/office/drawing/2014/main" id="{2ECAADCC-61E1-38A3-0645-1A4C25C08808}"/>
              </a:ext>
            </a:extLst>
          </p:cNvPr>
          <p:cNvPicPr>
            <a:picLocks noChangeAspect="1"/>
          </p:cNvPicPr>
          <p:nvPr/>
        </p:nvPicPr>
        <p:blipFill>
          <a:blip r:embed="rId3"/>
          <a:stretch>
            <a:fillRect/>
          </a:stretch>
        </p:blipFill>
        <p:spPr>
          <a:xfrm>
            <a:off x="2701221" y="0"/>
            <a:ext cx="6789557" cy="6858000"/>
          </a:xfrm>
          <a:prstGeom prst="rect">
            <a:avLst/>
          </a:prstGeom>
        </p:spPr>
      </p:pic>
    </p:spTree>
    <p:extLst>
      <p:ext uri="{BB962C8B-B14F-4D97-AF65-F5344CB8AC3E}">
        <p14:creationId xmlns:p14="http://schemas.microsoft.com/office/powerpoint/2010/main" val="2424156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833694" y="660358"/>
            <a:ext cx="7053506" cy="5537284"/>
          </a:xfrm>
        </p:spPr>
        <p:txBody>
          <a:bodyPr>
            <a:normAutofit/>
          </a:bodyPr>
          <a:lstStyle/>
          <a:p>
            <a:r>
              <a:rPr lang="en-US" dirty="0">
                <a:latin typeface="Arial" panose="020B0604020202020204" pitchFamily="34" charset="0"/>
                <a:cs typeface="Arial" panose="020B0604020202020204" pitchFamily="34" charset="0"/>
              </a:rPr>
              <a:t>1. </a:t>
            </a:r>
            <a:r>
              <a:rPr lang="vi-VN" dirty="0">
                <a:latin typeface="Arial" panose="020B0604020202020204" pitchFamily="34" charset="0"/>
                <a:cs typeface="Arial" panose="020B0604020202020204" pitchFamily="34" charset="0"/>
              </a:rPr>
              <a:t>Tính năng cơ bản</a:t>
            </a:r>
            <a:endParaRPr lang="en-US" dirty="0">
              <a:latin typeface="Arial" panose="020B0604020202020204" pitchFamily="34" charset="0"/>
              <a:cs typeface="Arial" panose="020B0604020202020204" pitchFamily="34" charset="0"/>
            </a:endParaRPr>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789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30</a:t>
            </a:fld>
            <a:endParaRPr lang="en-US"/>
          </a:p>
        </p:txBody>
      </p:sp>
      <p:sp>
        <p:nvSpPr>
          <p:cNvPr id="10" name="TextBox 9">
            <a:extLst>
              <a:ext uri="{FF2B5EF4-FFF2-40B4-BE49-F238E27FC236}">
                <a16:creationId xmlns:a16="http://schemas.microsoft.com/office/drawing/2014/main" id="{5F97C724-C0AA-BDD9-F46E-5092519D4455}"/>
              </a:ext>
            </a:extLst>
          </p:cNvPr>
          <p:cNvSpPr txBox="1"/>
          <p:nvPr/>
        </p:nvSpPr>
        <p:spPr>
          <a:xfrm>
            <a:off x="698643" y="164387"/>
            <a:ext cx="9462381" cy="707886"/>
          </a:xfrm>
          <a:prstGeom prst="rect">
            <a:avLst/>
          </a:prstGeom>
          <a:noFill/>
        </p:spPr>
        <p:txBody>
          <a:bodyPr wrap="square" rtlCol="0">
            <a:spAutoFit/>
          </a:bodyPr>
          <a:lstStyle/>
          <a:p>
            <a:pPr algn="l"/>
            <a:r>
              <a:rPr lang="en-US" sz="4000">
                <a:solidFill>
                  <a:srgbClr val="0070C0"/>
                </a:solidFill>
                <a:latin typeface="+mj-lt"/>
              </a:rPr>
              <a:t>How to use npm?</a:t>
            </a:r>
          </a:p>
        </p:txBody>
      </p:sp>
      <p:sp>
        <p:nvSpPr>
          <p:cNvPr id="2" name="TextBox 1">
            <a:extLst>
              <a:ext uri="{FF2B5EF4-FFF2-40B4-BE49-F238E27FC236}">
                <a16:creationId xmlns:a16="http://schemas.microsoft.com/office/drawing/2014/main" id="{DDD33F0A-FCE5-A467-0FF5-916846C35FEE}"/>
              </a:ext>
            </a:extLst>
          </p:cNvPr>
          <p:cNvSpPr txBox="1"/>
          <p:nvPr/>
        </p:nvSpPr>
        <p:spPr>
          <a:xfrm>
            <a:off x="698643" y="1068512"/>
            <a:ext cx="9556402" cy="3785652"/>
          </a:xfrm>
          <a:prstGeom prst="rect">
            <a:avLst/>
          </a:prstGeom>
          <a:noFill/>
        </p:spPr>
        <p:txBody>
          <a:bodyPr wrap="square" rtlCol="0">
            <a:spAutoFit/>
          </a:bodyPr>
          <a:lstStyle/>
          <a:p>
            <a:pPr algn="l"/>
            <a:r>
              <a:rPr lang="vi-VN" sz="2400" b="1" err="1"/>
              <a:t>Step</a:t>
            </a:r>
            <a:r>
              <a:rPr lang="vi-VN" sz="2400" b="1"/>
              <a:t> 3</a:t>
            </a:r>
          </a:p>
          <a:p>
            <a:pPr algn="l"/>
            <a:r>
              <a:rPr lang="en-US" sz="2400"/>
              <a:t>Now we have our package.json file set up, we will further install </a:t>
            </a:r>
            <a:r>
              <a:rPr lang="vi-VN" sz="2400"/>
              <a:t>Express.</a:t>
            </a:r>
          </a:p>
          <a:p>
            <a:pPr algn="ctr"/>
            <a:br>
              <a:rPr lang="en-US" sz="2400"/>
            </a:br>
            <a:r>
              <a:rPr lang="en-US" sz="2400">
                <a:latin typeface="Consolas" panose="020B0609020204030204" pitchFamily="49" charset="0"/>
              </a:rPr>
              <a:t>npm install --save express</a:t>
            </a:r>
            <a:endParaRPr lang="vi-VN" sz="2400">
              <a:latin typeface="Consolas" panose="020B0609020204030204" pitchFamily="49" charset="0"/>
            </a:endParaRPr>
          </a:p>
          <a:p>
            <a:pPr algn="l"/>
            <a:endParaRPr lang="vi-VN" sz="2400"/>
          </a:p>
          <a:p>
            <a:r>
              <a:rPr lang="en-US" sz="2400"/>
              <a:t>To confirm that Express has installed correctly, run the following code.</a:t>
            </a:r>
            <a:endParaRPr lang="vi-VN" sz="2400"/>
          </a:p>
          <a:p>
            <a:endParaRPr lang="en-US" sz="2400"/>
          </a:p>
          <a:p>
            <a:pPr algn="ctr"/>
            <a:r>
              <a:rPr lang="en-US" sz="2400">
                <a:latin typeface="Consolas" panose="020B0609020204030204" pitchFamily="49" charset="0"/>
              </a:rPr>
              <a:t>ls node_modules #(dir node_modules for windows)</a:t>
            </a:r>
          </a:p>
        </p:txBody>
      </p:sp>
    </p:spTree>
    <p:extLst>
      <p:ext uri="{BB962C8B-B14F-4D97-AF65-F5344CB8AC3E}">
        <p14:creationId xmlns:p14="http://schemas.microsoft.com/office/powerpoint/2010/main" val="3050937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31</a:t>
            </a:fld>
            <a:endParaRPr lang="en-US"/>
          </a:p>
        </p:txBody>
      </p:sp>
      <p:pic>
        <p:nvPicPr>
          <p:cNvPr id="4" name="Picture 3">
            <a:extLst>
              <a:ext uri="{FF2B5EF4-FFF2-40B4-BE49-F238E27FC236}">
                <a16:creationId xmlns:a16="http://schemas.microsoft.com/office/drawing/2014/main" id="{748995F3-56B3-54EE-6F41-D2F945C90D50}"/>
              </a:ext>
            </a:extLst>
          </p:cNvPr>
          <p:cNvPicPr>
            <a:picLocks noChangeAspect="1"/>
          </p:cNvPicPr>
          <p:nvPr/>
        </p:nvPicPr>
        <p:blipFill>
          <a:blip r:embed="rId3"/>
          <a:stretch>
            <a:fillRect/>
          </a:stretch>
        </p:blipFill>
        <p:spPr>
          <a:xfrm>
            <a:off x="2492817" y="0"/>
            <a:ext cx="7206365" cy="6858000"/>
          </a:xfrm>
          <a:prstGeom prst="rect">
            <a:avLst/>
          </a:prstGeom>
        </p:spPr>
      </p:pic>
    </p:spTree>
    <p:extLst>
      <p:ext uri="{BB962C8B-B14F-4D97-AF65-F5344CB8AC3E}">
        <p14:creationId xmlns:p14="http://schemas.microsoft.com/office/powerpoint/2010/main" val="1839629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32</a:t>
            </a:fld>
            <a:endParaRPr lang="en-US"/>
          </a:p>
        </p:txBody>
      </p:sp>
      <p:sp>
        <p:nvSpPr>
          <p:cNvPr id="10" name="TextBox 9">
            <a:extLst>
              <a:ext uri="{FF2B5EF4-FFF2-40B4-BE49-F238E27FC236}">
                <a16:creationId xmlns:a16="http://schemas.microsoft.com/office/drawing/2014/main" id="{5F97C724-C0AA-BDD9-F46E-5092519D4455}"/>
              </a:ext>
            </a:extLst>
          </p:cNvPr>
          <p:cNvSpPr txBox="1"/>
          <p:nvPr/>
        </p:nvSpPr>
        <p:spPr>
          <a:xfrm>
            <a:off x="698643" y="164387"/>
            <a:ext cx="9462381" cy="707886"/>
          </a:xfrm>
          <a:prstGeom prst="rect">
            <a:avLst/>
          </a:prstGeom>
          <a:noFill/>
        </p:spPr>
        <p:txBody>
          <a:bodyPr wrap="square" rtlCol="0">
            <a:spAutoFit/>
          </a:bodyPr>
          <a:lstStyle/>
          <a:p>
            <a:pPr algn="l"/>
            <a:r>
              <a:rPr lang="en-US" sz="4000" err="1">
                <a:solidFill>
                  <a:srgbClr val="0070C0"/>
                </a:solidFill>
                <a:latin typeface="+mj-lt"/>
              </a:rPr>
              <a:t>nodemon</a:t>
            </a:r>
            <a:endParaRPr lang="en-US" sz="4000">
              <a:solidFill>
                <a:srgbClr val="0070C0"/>
              </a:solidFill>
              <a:latin typeface="+mj-lt"/>
            </a:endParaRPr>
          </a:p>
        </p:txBody>
      </p:sp>
      <p:sp>
        <p:nvSpPr>
          <p:cNvPr id="2" name="TextBox 1">
            <a:extLst>
              <a:ext uri="{FF2B5EF4-FFF2-40B4-BE49-F238E27FC236}">
                <a16:creationId xmlns:a16="http://schemas.microsoft.com/office/drawing/2014/main" id="{DDD33F0A-FCE5-A467-0FF5-916846C35FEE}"/>
              </a:ext>
            </a:extLst>
          </p:cNvPr>
          <p:cNvSpPr txBox="1"/>
          <p:nvPr/>
        </p:nvSpPr>
        <p:spPr>
          <a:xfrm>
            <a:off x="698643" y="1068512"/>
            <a:ext cx="9556402" cy="1938992"/>
          </a:xfrm>
          <a:prstGeom prst="rect">
            <a:avLst/>
          </a:prstGeom>
          <a:noFill/>
        </p:spPr>
        <p:txBody>
          <a:bodyPr wrap="square" rtlCol="0">
            <a:spAutoFit/>
          </a:bodyPr>
          <a:lstStyle/>
          <a:p>
            <a:pPr algn="l"/>
            <a:r>
              <a:rPr lang="en-US" sz="2400"/>
              <a:t>This tool restarts our server as soon as we make a change in any of our files, otherwise we need to restart the server manually after each file </a:t>
            </a:r>
            <a:r>
              <a:rPr lang="en-US" sz="2400" err="1"/>
              <a:t>mo</a:t>
            </a:r>
            <a:r>
              <a:rPr lang="vi-VN" sz="2400" err="1"/>
              <a:t>dification</a:t>
            </a:r>
            <a:r>
              <a:rPr lang="vi-VN" sz="2400"/>
              <a:t>.</a:t>
            </a:r>
          </a:p>
          <a:p>
            <a:pPr algn="l"/>
            <a:endParaRPr lang="vi-VN" sz="2400"/>
          </a:p>
          <a:p>
            <a:pPr algn="ctr"/>
            <a:r>
              <a:rPr lang="en-US" sz="2400">
                <a:latin typeface="Consolas" panose="020B0609020204030204" pitchFamily="49" charset="0"/>
              </a:rPr>
              <a:t>npm install -g </a:t>
            </a:r>
            <a:r>
              <a:rPr lang="en-US" sz="2400" err="1">
                <a:latin typeface="Consolas" panose="020B0609020204030204" pitchFamily="49" charset="0"/>
              </a:rPr>
              <a:t>nodemon</a:t>
            </a:r>
            <a:endParaRPr lang="en-US" sz="2400">
              <a:latin typeface="Consolas" panose="020B0609020204030204" pitchFamily="49" charset="0"/>
            </a:endParaRPr>
          </a:p>
        </p:txBody>
      </p:sp>
    </p:spTree>
    <p:extLst>
      <p:ext uri="{BB962C8B-B14F-4D97-AF65-F5344CB8AC3E}">
        <p14:creationId xmlns:p14="http://schemas.microsoft.com/office/powerpoint/2010/main" val="975538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33</a:t>
            </a:fld>
            <a:endParaRPr lang="en-US"/>
          </a:p>
        </p:txBody>
      </p:sp>
      <p:sp>
        <p:nvSpPr>
          <p:cNvPr id="10" name="TextBox 9">
            <a:extLst>
              <a:ext uri="{FF2B5EF4-FFF2-40B4-BE49-F238E27FC236}">
                <a16:creationId xmlns:a16="http://schemas.microsoft.com/office/drawing/2014/main" id="{5F97C724-C0AA-BDD9-F46E-5092519D4455}"/>
              </a:ext>
            </a:extLst>
          </p:cNvPr>
          <p:cNvSpPr txBox="1"/>
          <p:nvPr/>
        </p:nvSpPr>
        <p:spPr>
          <a:xfrm>
            <a:off x="698643" y="164387"/>
            <a:ext cx="9462381" cy="707886"/>
          </a:xfrm>
          <a:prstGeom prst="rect">
            <a:avLst/>
          </a:prstGeom>
          <a:noFill/>
        </p:spPr>
        <p:txBody>
          <a:bodyPr wrap="square" rtlCol="0">
            <a:spAutoFit/>
          </a:bodyPr>
          <a:lstStyle/>
          <a:p>
            <a:r>
              <a:rPr lang="en-US" sz="4000" err="1">
                <a:solidFill>
                  <a:srgbClr val="0070C0"/>
                </a:solidFill>
                <a:latin typeface="+mj-lt"/>
              </a:rPr>
              <a:t>ExpressJS</a:t>
            </a:r>
            <a:r>
              <a:rPr lang="en-US" sz="4000">
                <a:solidFill>
                  <a:srgbClr val="0070C0"/>
                </a:solidFill>
                <a:latin typeface="+mj-lt"/>
              </a:rPr>
              <a:t> - Hello World</a:t>
            </a:r>
          </a:p>
        </p:txBody>
      </p:sp>
      <p:sp>
        <p:nvSpPr>
          <p:cNvPr id="2" name="TextBox 1">
            <a:extLst>
              <a:ext uri="{FF2B5EF4-FFF2-40B4-BE49-F238E27FC236}">
                <a16:creationId xmlns:a16="http://schemas.microsoft.com/office/drawing/2014/main" id="{DDD33F0A-FCE5-A467-0FF5-916846C35FEE}"/>
              </a:ext>
            </a:extLst>
          </p:cNvPr>
          <p:cNvSpPr txBox="1"/>
          <p:nvPr/>
        </p:nvSpPr>
        <p:spPr>
          <a:xfrm>
            <a:off x="698643" y="1068512"/>
            <a:ext cx="9556402" cy="2677656"/>
          </a:xfrm>
          <a:prstGeom prst="rect">
            <a:avLst/>
          </a:prstGeom>
          <a:noFill/>
        </p:spPr>
        <p:txBody>
          <a:bodyPr wrap="square" rtlCol="0">
            <a:spAutoFit/>
          </a:bodyPr>
          <a:lstStyle/>
          <a:p>
            <a:pPr algn="l"/>
            <a:r>
              <a:rPr lang="vi-VN" sz="2400"/>
              <a:t>I</a:t>
            </a:r>
            <a:r>
              <a:rPr lang="en-US" sz="2400"/>
              <a:t>t is time to start developing our first app using Express. Create a new file called index.</a:t>
            </a:r>
            <a:r>
              <a:rPr lang="vi-VN" sz="2400" err="1"/>
              <a:t>js</a:t>
            </a:r>
            <a:r>
              <a:rPr lang="vi-VN" sz="2400"/>
              <a:t>.</a:t>
            </a:r>
          </a:p>
          <a:p>
            <a:pPr algn="l"/>
            <a:r>
              <a:rPr lang="en-US" sz="2400"/>
              <a:t>Save the file, go to your terminal and type the following.</a:t>
            </a:r>
          </a:p>
          <a:p>
            <a:pPr algn="l"/>
            <a:endParaRPr lang="en-US" sz="2400">
              <a:latin typeface="Consolas" panose="020B0609020204030204" pitchFamily="49" charset="0"/>
            </a:endParaRPr>
          </a:p>
          <a:p>
            <a:pPr algn="ctr"/>
            <a:r>
              <a:rPr lang="en-US" sz="2400" err="1">
                <a:latin typeface="Consolas" panose="020B0609020204030204" pitchFamily="49" charset="0"/>
              </a:rPr>
              <a:t>nodemon</a:t>
            </a:r>
            <a:r>
              <a:rPr lang="en-US" sz="2400">
                <a:latin typeface="Consolas" panose="020B0609020204030204" pitchFamily="49" charset="0"/>
              </a:rPr>
              <a:t> index.js</a:t>
            </a:r>
            <a:endParaRPr lang="vi-VN" sz="2400">
              <a:latin typeface="Consolas" panose="020B0609020204030204" pitchFamily="49" charset="0"/>
            </a:endParaRPr>
          </a:p>
          <a:p>
            <a:pPr algn="ctr"/>
            <a:endParaRPr lang="vi-VN" sz="2400"/>
          </a:p>
          <a:p>
            <a:r>
              <a:rPr lang="vi-VN" sz="2400"/>
              <a:t>http://localhost:3000</a:t>
            </a:r>
          </a:p>
        </p:txBody>
      </p:sp>
    </p:spTree>
    <p:extLst>
      <p:ext uri="{BB962C8B-B14F-4D97-AF65-F5344CB8AC3E}">
        <p14:creationId xmlns:p14="http://schemas.microsoft.com/office/powerpoint/2010/main" val="4164713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900245" y="544285"/>
            <a:ext cx="5528217" cy="2685383"/>
          </a:xfrm>
        </p:spPr>
        <p:txBody>
          <a:bodyPr/>
          <a:lstStyle/>
          <a:p>
            <a:r>
              <a:rPr lang="en-US" err="1"/>
              <a:t>THANks</a:t>
            </a:r>
            <a:r>
              <a:rPr lang="en-US"/>
              <a:t> for listening</a:t>
            </a:r>
          </a:p>
        </p:txBody>
      </p:sp>
    </p:spTree>
    <p:extLst>
      <p:ext uri="{BB962C8B-B14F-4D97-AF65-F5344CB8AC3E}">
        <p14:creationId xmlns:p14="http://schemas.microsoft.com/office/powerpoint/2010/main" val="2436493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374375" y="441530"/>
            <a:ext cx="5721625" cy="664332"/>
          </a:xfrm>
        </p:spPr>
        <p:txBody>
          <a:bodyPr>
            <a:normAutofit fontScale="90000"/>
          </a:bodyPr>
          <a:lstStyle/>
          <a:p>
            <a:r>
              <a:rPr kumimoji="0" lang="vi-VN" sz="4400" b="1" i="0" u="none" strike="noStrike" kern="1200" cap="all" spc="0" normalizeH="0" baseline="0" noProof="0">
                <a:ln>
                  <a:noFill/>
                </a:ln>
                <a:solidFill>
                  <a:srgbClr val="F8F0E3"/>
                </a:solidFill>
                <a:effectLst/>
                <a:uLnTx/>
                <a:uFillTx/>
                <a:latin typeface="Arial" panose="020B0604020202020204" pitchFamily="34" charset="0"/>
                <a:ea typeface="+mj-ea"/>
                <a:cs typeface="Arial" panose="020B0604020202020204" pitchFamily="34" charset="0"/>
              </a:rPr>
              <a:t>Tính năng cơ bản</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374375" y="1710891"/>
            <a:ext cx="7103646" cy="4572001"/>
          </a:xfrm>
        </p:spPr>
        <p:txBody>
          <a:bodyPr vert="horz" lIns="91440" tIns="45720" rIns="91440" bIns="45720" rtlCol="0" anchor="t">
            <a:noAutofit/>
          </a:bodyPr>
          <a:lstStyle/>
          <a:p>
            <a:pPr marL="342900" indent="-342900">
              <a:buChar char="•"/>
            </a:pPr>
            <a:r>
              <a:rPr lang="vi-VN" sz="2000" dirty="0"/>
              <a:t>User tạo tài khoản, đăng ký </a:t>
            </a:r>
            <a:r>
              <a:rPr lang="en-US" sz="2000" dirty="0" err="1"/>
              <a:t>chế</a:t>
            </a:r>
            <a:r>
              <a:rPr lang="en-US" sz="2000" dirty="0"/>
              <a:t> </a:t>
            </a:r>
            <a:r>
              <a:rPr lang="en-US" sz="2000" dirty="0" err="1"/>
              <a:t>độ</a:t>
            </a:r>
            <a:r>
              <a:rPr lang="en-US" sz="2000" dirty="0"/>
              <a:t> </a:t>
            </a:r>
            <a:r>
              <a:rPr lang="en-US" sz="2000" dirty="0" err="1"/>
              <a:t>khác</a:t>
            </a:r>
            <a:r>
              <a:rPr lang="en-US" sz="2000" dirty="0"/>
              <a:t> </a:t>
            </a:r>
            <a:r>
              <a:rPr lang="en-US" sz="2000" dirty="0" err="1"/>
              <a:t>nhau</a:t>
            </a:r>
            <a:r>
              <a:rPr lang="vi-VN" sz="2000" dirty="0"/>
              <a:t> để nghe nhạc</a:t>
            </a:r>
            <a:endParaRPr lang="en-US" sz="2000" dirty="0"/>
          </a:p>
          <a:p>
            <a:pPr marL="342900" indent="-342900">
              <a:buChar char="•"/>
            </a:pPr>
            <a:endParaRPr lang="en-US" sz="2000" dirty="0"/>
          </a:p>
          <a:p>
            <a:pPr marL="342900" indent="-342900">
              <a:buChar char="•"/>
            </a:pPr>
            <a:r>
              <a:rPr lang="en-US" sz="2000" dirty="0" err="1"/>
              <a:t>Có</a:t>
            </a:r>
            <a:r>
              <a:rPr lang="en-US" sz="2000" dirty="0"/>
              <a:t> </a:t>
            </a:r>
            <a:r>
              <a:rPr lang="en-US" sz="2000" dirty="0" err="1"/>
              <a:t>thể</a:t>
            </a:r>
            <a:r>
              <a:rPr lang="en-US" sz="2000" dirty="0"/>
              <a:t> </a:t>
            </a:r>
            <a:r>
              <a:rPr lang="en-US" sz="2000" dirty="0" err="1"/>
              <a:t>nghe</a:t>
            </a:r>
            <a:r>
              <a:rPr lang="en-US" sz="2000" dirty="0"/>
              <a:t> </a:t>
            </a:r>
            <a:r>
              <a:rPr lang="en-US" sz="2000" dirty="0" err="1"/>
              <a:t>nhạc</a:t>
            </a:r>
            <a:r>
              <a:rPr lang="en-US" sz="2000" dirty="0"/>
              <a:t> </a:t>
            </a:r>
            <a:r>
              <a:rPr lang="en-US" sz="2000" dirty="0" err="1"/>
              <a:t>chất</a:t>
            </a:r>
            <a:r>
              <a:rPr lang="en-US" sz="2000" dirty="0"/>
              <a:t> </a:t>
            </a:r>
            <a:r>
              <a:rPr lang="en-US" sz="2000" dirty="0" err="1"/>
              <a:t>lượng</a:t>
            </a:r>
            <a:r>
              <a:rPr lang="en-US" sz="2000" dirty="0"/>
              <a:t> </a:t>
            </a:r>
            <a:r>
              <a:rPr lang="en-US" sz="2000" dirty="0" err="1"/>
              <a:t>cao</a:t>
            </a:r>
            <a:endParaRPr lang="vi-VN" sz="2000" dirty="0"/>
          </a:p>
          <a:p>
            <a:pPr marL="342900" indent="-342900">
              <a:buChar char="•"/>
            </a:pPr>
            <a:endParaRPr lang="en-US" sz="2000" dirty="0">
              <a:solidFill>
                <a:schemeClr val="bg1"/>
              </a:solidFill>
            </a:endParaRPr>
          </a:p>
          <a:p>
            <a:pPr marL="342900" indent="-342900">
              <a:buChar char="•"/>
            </a:pPr>
            <a:r>
              <a:rPr lang="vi-VN" sz="2000" dirty="0"/>
              <a:t>Hệ thống nhận diện nhạc dựa trên âm thanh hoàn chỉnh</a:t>
            </a:r>
            <a:endParaRPr lang="vi-VN" sz="2000" dirty="0">
              <a:solidFill>
                <a:schemeClr val="bg1"/>
              </a:solidFill>
            </a:endParaRPr>
          </a:p>
          <a:p>
            <a:pPr marL="342900" indent="-342900">
              <a:buChar char="•"/>
            </a:pPr>
            <a:endParaRPr lang="vi-VN" sz="2000" dirty="0"/>
          </a:p>
          <a:p>
            <a:pPr marL="342900" indent="-342900">
              <a:buChar char="•"/>
            </a:pPr>
            <a:r>
              <a:rPr lang="vi-VN" sz="2000" dirty="0">
                <a:solidFill>
                  <a:schemeClr val="bg1"/>
                </a:solidFill>
              </a:rPr>
              <a:t>Tìm nhạc với độ chính xác cao</a:t>
            </a:r>
            <a:endParaRPr lang="en-US" sz="2000" dirty="0">
              <a:solidFill>
                <a:schemeClr val="bg1"/>
              </a:solidFill>
            </a:endParaRP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4</a:t>
            </a:fld>
            <a:endParaRPr lang="en-US"/>
          </a:p>
        </p:txBody>
      </p:sp>
    </p:spTree>
    <p:extLst>
      <p:ext uri="{BB962C8B-B14F-4D97-AF65-F5344CB8AC3E}">
        <p14:creationId xmlns:p14="http://schemas.microsoft.com/office/powerpoint/2010/main" val="2189318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938713" y="3300413"/>
            <a:ext cx="6338887" cy="2668587"/>
          </a:xfrm>
        </p:spPr>
        <p:txBody>
          <a:bodyPr>
            <a:normAutofit/>
          </a:bodyPr>
          <a:lstStyle/>
          <a:p>
            <a:r>
              <a:rPr lang="en-US" dirty="0">
                <a:latin typeface="Arial" panose="020B0604020202020204" pitchFamily="34" charset="0"/>
                <a:cs typeface="Arial" panose="020B0604020202020204" pitchFamily="34" charset="0"/>
              </a:rPr>
              <a:t>1. </a:t>
            </a:r>
            <a:r>
              <a:rPr lang="en-US" dirty="0" err="1">
                <a:latin typeface="Arial" panose="020B0604020202020204" pitchFamily="34" charset="0"/>
                <a:cs typeface="Arial" panose="020B0604020202020204" pitchFamily="34" charset="0"/>
              </a:rPr>
              <a:t>Giới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thiệu</a:t>
            </a:r>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2. </a:t>
            </a:r>
            <a:r>
              <a:rPr lang="vi-VN" b="1" dirty="0">
                <a:latin typeface="Arial" panose="020B0604020202020204" pitchFamily="34" charset="0"/>
                <a:cs typeface="Arial" panose="020B0604020202020204" pitchFamily="34" charset="0"/>
              </a:rPr>
              <a:t>Tiêu chí điểm cộng</a:t>
            </a: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5</a:t>
            </a:fld>
            <a:endParaRPr lang="en-US"/>
          </a:p>
        </p:txBody>
      </p:sp>
    </p:spTree>
    <p:extLst>
      <p:ext uri="{BB962C8B-B14F-4D97-AF65-F5344CB8AC3E}">
        <p14:creationId xmlns:p14="http://schemas.microsoft.com/office/powerpoint/2010/main" val="1254630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833694" y="660358"/>
            <a:ext cx="7276790" cy="5537284"/>
          </a:xfrm>
        </p:spPr>
        <p:txBody>
          <a:bodyPr>
            <a:normAutofit/>
          </a:bodyPr>
          <a:lstStyle/>
          <a:p>
            <a:r>
              <a:rPr lang="en-US" b="1" dirty="0">
                <a:latin typeface="Arial" panose="020B0604020202020204" pitchFamily="34" charset="0"/>
                <a:cs typeface="Arial" panose="020B0604020202020204" pitchFamily="34" charset="0"/>
              </a:rPr>
              <a:t>2. </a:t>
            </a:r>
            <a:r>
              <a:rPr lang="vi-VN" b="1" dirty="0">
                <a:latin typeface="Arial" panose="020B0604020202020204" pitchFamily="34" charset="0"/>
                <a:cs typeface="Arial" panose="020B0604020202020204" pitchFamily="34" charset="0"/>
              </a:rPr>
              <a:t>Tiêu chí điểm cộng</a:t>
            </a:r>
            <a:endParaRPr lang="en-US" b="1" dirty="0">
              <a:latin typeface="Arial" panose="020B0604020202020204" pitchFamily="34" charset="0"/>
              <a:cs typeface="Arial" panose="020B0604020202020204" pitchFamily="34" charset="0"/>
            </a:endParaRPr>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6609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374375" y="441530"/>
            <a:ext cx="5994527" cy="664332"/>
          </a:xfrm>
        </p:spPr>
        <p:txBody>
          <a:bodyPr>
            <a:normAutofit fontScale="90000"/>
          </a:bodyPr>
          <a:lstStyle/>
          <a:p>
            <a:r>
              <a:rPr lang="vi-VN">
                <a:latin typeface="Arial" panose="020B0604020202020204" pitchFamily="34" charset="0"/>
                <a:cs typeface="Arial" panose="020B0604020202020204" pitchFamily="34" charset="0"/>
              </a:rPr>
              <a:t>Tiêu chí điểm cộng</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374375" y="1710891"/>
            <a:ext cx="7103646" cy="3538841"/>
          </a:xfrm>
        </p:spPr>
        <p:txBody>
          <a:bodyPr vert="horz" lIns="91440" tIns="45720" rIns="91440" bIns="45720" rtlCol="0" anchor="t">
            <a:noAutofit/>
          </a:bodyPr>
          <a:lstStyle/>
          <a:p>
            <a:pPr marL="342900" indent="-342900">
              <a:buFont typeface="Arial" panose="020B0604020202020204" pitchFamily="34" charset="0"/>
              <a:buChar char="•"/>
            </a:pPr>
            <a:r>
              <a:rPr lang="vi-VN" sz="2000" b="1" dirty="0" err="1">
                <a:solidFill>
                  <a:srgbClr val="92D050"/>
                </a:solidFill>
              </a:rPr>
              <a:t>Video</a:t>
            </a:r>
            <a:r>
              <a:rPr lang="vi-VN" sz="2000" b="1" dirty="0">
                <a:solidFill>
                  <a:srgbClr val="92D050"/>
                </a:solidFill>
              </a:rPr>
              <a:t> </a:t>
            </a:r>
            <a:r>
              <a:rPr lang="vi-VN" sz="2000" b="1" dirty="0" err="1">
                <a:solidFill>
                  <a:srgbClr val="92D050"/>
                </a:solidFill>
              </a:rPr>
              <a:t>seminar</a:t>
            </a:r>
            <a:r>
              <a:rPr lang="vi-VN" sz="2000" b="1" dirty="0">
                <a:solidFill>
                  <a:srgbClr val="92D050"/>
                </a:solidFill>
              </a:rPr>
              <a:t> đạt yêu cầu</a:t>
            </a:r>
          </a:p>
          <a:p>
            <a:pPr marL="342900" indent="-342900">
              <a:buFont typeface="Arial" panose="020B0604020202020204" pitchFamily="34" charset="0"/>
              <a:buChar char="•"/>
            </a:pPr>
            <a:r>
              <a:rPr lang="vi-VN" sz="2000" b="1" dirty="0" err="1">
                <a:solidFill>
                  <a:srgbClr val="92D050"/>
                </a:solidFill>
              </a:rPr>
              <a:t>Deploy</a:t>
            </a:r>
            <a:r>
              <a:rPr lang="vi-VN" sz="2000" b="1" dirty="0">
                <a:solidFill>
                  <a:srgbClr val="92D050"/>
                </a:solidFill>
              </a:rPr>
              <a:t> trên </a:t>
            </a:r>
            <a:r>
              <a:rPr lang="vi-VN" sz="2000" b="1" dirty="0" err="1">
                <a:solidFill>
                  <a:srgbClr val="92D050"/>
                </a:solidFill>
              </a:rPr>
              <a:t>Google</a:t>
            </a:r>
            <a:r>
              <a:rPr lang="vi-VN" sz="2000" b="1" dirty="0">
                <a:solidFill>
                  <a:srgbClr val="92D050"/>
                </a:solidFill>
              </a:rPr>
              <a:t> </a:t>
            </a:r>
            <a:r>
              <a:rPr lang="vi-VN" sz="2000" b="1" dirty="0" err="1">
                <a:solidFill>
                  <a:srgbClr val="92D050"/>
                </a:solidFill>
              </a:rPr>
              <a:t>Cloud</a:t>
            </a:r>
            <a:endParaRPr lang="vi-VN" sz="2000" b="1" dirty="0">
              <a:solidFill>
                <a:srgbClr val="92D050"/>
              </a:solidFill>
            </a:endParaRPr>
          </a:p>
          <a:p>
            <a:pPr marL="342900" indent="-342900">
              <a:buFont typeface="Arial" panose="020B0604020202020204" pitchFamily="34" charset="0"/>
              <a:buChar char="•"/>
            </a:pPr>
            <a:r>
              <a:rPr lang="vi-VN" sz="2000" b="1" dirty="0">
                <a:solidFill>
                  <a:srgbClr val="92D050"/>
                </a:solidFill>
              </a:rPr>
              <a:t>SEO </a:t>
            </a:r>
            <a:r>
              <a:rPr lang="vi-VN" sz="2000" b="1" dirty="0" err="1">
                <a:solidFill>
                  <a:srgbClr val="92D050"/>
                </a:solidFill>
              </a:rPr>
              <a:t>test</a:t>
            </a:r>
            <a:r>
              <a:rPr lang="vi-VN" sz="2000" b="1" dirty="0">
                <a:solidFill>
                  <a:srgbClr val="92D050"/>
                </a:solidFill>
              </a:rPr>
              <a:t> đạt yêu cầu </a:t>
            </a:r>
            <a:r>
              <a:rPr lang="en-US" sz="2000" b="1" dirty="0">
                <a:solidFill>
                  <a:srgbClr val="92D050"/>
                </a:solidFill>
              </a:rPr>
              <a:t>(&gt; 80)</a:t>
            </a:r>
            <a:endParaRPr lang="vi-VN" sz="2000" b="1" dirty="0">
              <a:solidFill>
                <a:srgbClr val="92D050"/>
              </a:solidFill>
            </a:endParaRPr>
          </a:p>
          <a:p>
            <a:pPr marL="342900" indent="-342900">
              <a:buFont typeface="Arial" panose="020B0604020202020204" pitchFamily="34" charset="0"/>
              <a:buChar char="•"/>
            </a:pPr>
            <a:endParaRPr lang="vi-VN" sz="2000" b="1" dirty="0">
              <a:solidFill>
                <a:srgbClr val="92D050"/>
              </a:solidFill>
            </a:endParaRP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7</a:t>
            </a:fld>
            <a:endParaRPr lang="en-US"/>
          </a:p>
        </p:txBody>
      </p:sp>
    </p:spTree>
    <p:extLst>
      <p:ext uri="{BB962C8B-B14F-4D97-AF65-F5344CB8AC3E}">
        <p14:creationId xmlns:p14="http://schemas.microsoft.com/office/powerpoint/2010/main" val="3694302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F2EA4-34D5-C335-577F-FC2F8A1F3547}"/>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32C2FB9A-297B-4CF5-ED68-A6F89B51FA02}"/>
              </a:ext>
            </a:extLst>
          </p:cNvPr>
          <p:cNvSpPr>
            <a:spLocks noGrp="1"/>
          </p:cNvSpPr>
          <p:nvPr>
            <p:ph type="sldNum" sz="quarter" idx="12"/>
          </p:nvPr>
        </p:nvSpPr>
        <p:spPr/>
        <p:txBody>
          <a:bodyPr/>
          <a:lstStyle/>
          <a:p>
            <a:fld id="{B5CEABB6-07DC-46E8-9B57-56EC44A396E5}" type="slidenum">
              <a:rPr lang="en-US" smtClean="0"/>
              <a:pPr/>
              <a:t>8</a:t>
            </a:fld>
            <a:endParaRPr lang="en-US"/>
          </a:p>
        </p:txBody>
      </p:sp>
      <p:sp>
        <p:nvSpPr>
          <p:cNvPr id="4" name="Content Placeholder 3">
            <a:extLst>
              <a:ext uri="{FF2B5EF4-FFF2-40B4-BE49-F238E27FC236}">
                <a16:creationId xmlns:a16="http://schemas.microsoft.com/office/drawing/2014/main" id="{4C5A0FD9-BE97-88A3-2DEB-77595EBEEBE5}"/>
              </a:ext>
            </a:extLst>
          </p:cNvPr>
          <p:cNvSpPr>
            <a:spLocks noGrp="1"/>
          </p:cNvSpPr>
          <p:nvPr>
            <p:ph sz="half" idx="14"/>
          </p:nvPr>
        </p:nvSpPr>
        <p:spPr/>
        <p:txBody>
          <a:bodyPr/>
          <a:lstStyle/>
          <a:p>
            <a:endParaRPr lang="en-US"/>
          </a:p>
        </p:txBody>
      </p:sp>
      <p:pic>
        <p:nvPicPr>
          <p:cNvPr id="6" name="Picture 5">
            <a:extLst>
              <a:ext uri="{FF2B5EF4-FFF2-40B4-BE49-F238E27FC236}">
                <a16:creationId xmlns:a16="http://schemas.microsoft.com/office/drawing/2014/main" id="{6657E8BC-4D54-8E01-714D-821BE94AEF7A}"/>
              </a:ext>
            </a:extLst>
          </p:cNvPr>
          <p:cNvPicPr>
            <a:picLocks noChangeAspect="1"/>
          </p:cNvPicPr>
          <p:nvPr/>
        </p:nvPicPr>
        <p:blipFill>
          <a:blip r:embed="rId2"/>
          <a:stretch>
            <a:fillRect/>
          </a:stretch>
        </p:blipFill>
        <p:spPr>
          <a:xfrm>
            <a:off x="0" y="546100"/>
            <a:ext cx="12192000" cy="5765800"/>
          </a:xfrm>
          <a:prstGeom prst="rect">
            <a:avLst/>
          </a:prstGeom>
        </p:spPr>
      </p:pic>
    </p:spTree>
    <p:extLst>
      <p:ext uri="{BB962C8B-B14F-4D97-AF65-F5344CB8AC3E}">
        <p14:creationId xmlns:p14="http://schemas.microsoft.com/office/powerpoint/2010/main" val="3617513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7BE0B-C84A-7AE0-C6A9-1CE2C410F328}"/>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6C33D514-B41E-CD07-D94D-3623A71F3855}"/>
              </a:ext>
            </a:extLst>
          </p:cNvPr>
          <p:cNvSpPr>
            <a:spLocks noGrp="1"/>
          </p:cNvSpPr>
          <p:nvPr>
            <p:ph type="sldNum" sz="quarter" idx="12"/>
          </p:nvPr>
        </p:nvSpPr>
        <p:spPr/>
        <p:txBody>
          <a:bodyPr/>
          <a:lstStyle/>
          <a:p>
            <a:fld id="{B5CEABB6-07DC-46E8-9B57-56EC44A396E5}" type="slidenum">
              <a:rPr lang="en-US" smtClean="0"/>
              <a:pPr/>
              <a:t>9</a:t>
            </a:fld>
            <a:endParaRPr lang="en-US"/>
          </a:p>
        </p:txBody>
      </p:sp>
      <p:sp>
        <p:nvSpPr>
          <p:cNvPr id="4" name="Content Placeholder 3">
            <a:extLst>
              <a:ext uri="{FF2B5EF4-FFF2-40B4-BE49-F238E27FC236}">
                <a16:creationId xmlns:a16="http://schemas.microsoft.com/office/drawing/2014/main" id="{77D85598-34B2-0B6C-F201-F1FCD81271F4}"/>
              </a:ext>
            </a:extLst>
          </p:cNvPr>
          <p:cNvSpPr>
            <a:spLocks noGrp="1"/>
          </p:cNvSpPr>
          <p:nvPr>
            <p:ph sz="half" idx="14"/>
          </p:nvPr>
        </p:nvSpPr>
        <p:spPr/>
        <p:txBody>
          <a:bodyPr/>
          <a:lstStyle/>
          <a:p>
            <a:endParaRPr lang="en-US"/>
          </a:p>
        </p:txBody>
      </p:sp>
      <p:pic>
        <p:nvPicPr>
          <p:cNvPr id="6" name="Picture 5">
            <a:extLst>
              <a:ext uri="{FF2B5EF4-FFF2-40B4-BE49-F238E27FC236}">
                <a16:creationId xmlns:a16="http://schemas.microsoft.com/office/drawing/2014/main" id="{CE6E61F7-6CB1-6EB0-467C-220B511B9472}"/>
              </a:ext>
            </a:extLst>
          </p:cNvPr>
          <p:cNvPicPr>
            <a:picLocks noChangeAspect="1"/>
          </p:cNvPicPr>
          <p:nvPr/>
        </p:nvPicPr>
        <p:blipFill>
          <a:blip r:embed="rId2"/>
          <a:stretch>
            <a:fillRect/>
          </a:stretch>
        </p:blipFill>
        <p:spPr>
          <a:xfrm>
            <a:off x="0" y="520700"/>
            <a:ext cx="12192000" cy="5816600"/>
          </a:xfrm>
          <a:prstGeom prst="rect">
            <a:avLst/>
          </a:prstGeom>
        </p:spPr>
      </p:pic>
    </p:spTree>
    <p:extLst>
      <p:ext uri="{BB962C8B-B14F-4D97-AF65-F5344CB8AC3E}">
        <p14:creationId xmlns:p14="http://schemas.microsoft.com/office/powerpoint/2010/main" val="3829673166"/>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a180626e-9302-4c14-8eea-5903bff38f28"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ài liệu" ma:contentTypeID="0x010100D0FC4D0C9C60FF42830FD6301F804C7C" ma:contentTypeVersion="12" ma:contentTypeDescription="Tạo tài liệu mới." ma:contentTypeScope="" ma:versionID="a1caf5a8f535005d1ab3cad4a366fcec">
  <xsd:schema xmlns:xsd="http://www.w3.org/2001/XMLSchema" xmlns:xs="http://www.w3.org/2001/XMLSchema" xmlns:p="http://schemas.microsoft.com/office/2006/metadata/properties" xmlns:ns3="a180626e-9302-4c14-8eea-5903bff38f28" xmlns:ns4="70b93575-3f7a-4eb4-8cdb-228fc5024abe" targetNamespace="http://schemas.microsoft.com/office/2006/metadata/properties" ma:root="true" ma:fieldsID="2e4f6b9f54c155fad34c9600c77949c3" ns3:_="" ns4:_="">
    <xsd:import namespace="a180626e-9302-4c14-8eea-5903bff38f28"/>
    <xsd:import namespace="70b93575-3f7a-4eb4-8cdb-228fc5024abe"/>
    <xsd:element name="properties">
      <xsd:complexType>
        <xsd:sequence>
          <xsd:element name="documentManagement">
            <xsd:complexType>
              <xsd:all>
                <xsd:element ref="ns3:MediaServiceMetadata" minOccurs="0"/>
                <xsd:element ref="ns3:MediaServiceFastMetadata" minOccurs="0"/>
                <xsd:element ref="ns3:_activity" minOccurs="0"/>
                <xsd:element ref="ns3:MediaServiceObjectDetectorVersions" minOccurs="0"/>
                <xsd:element ref="ns3:MediaServiceSystemTags" minOccurs="0"/>
                <xsd:element ref="ns3:MediaServiceGenerationTime" minOccurs="0"/>
                <xsd:element ref="ns3:MediaServiceEventHashCode" minOccurs="0"/>
                <xsd:element ref="ns3:MediaServiceOCR" minOccurs="0"/>
                <xsd:element ref="ns4:SharedWithUsers" minOccurs="0"/>
                <xsd:element ref="ns4:SharedWithDetails" minOccurs="0"/>
                <xsd:element ref="ns4:SharingHintHash"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80626e-9302-4c14-8eea-5903bff38f2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SystemTags" ma:index="12" nillable="true" ma:displayName="MediaServiceSystemTags" ma:hidden="true" ma:internalName="MediaServiceSystemTags" ma:readOnly="true">
      <xsd:simpleType>
        <xsd:restriction base="dms:Note"/>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0b93575-3f7a-4eb4-8cdb-228fc5024abe" elementFormDefault="qualified">
    <xsd:import namespace="http://schemas.microsoft.com/office/2006/documentManagement/types"/>
    <xsd:import namespace="http://schemas.microsoft.com/office/infopath/2007/PartnerControls"/>
    <xsd:element name="SharedWithUsers" ma:index="16" nillable="true" ma:displayName="Chia sẻ Với"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Chia sẻ Có Chi tiết" ma:internalName="SharedWithDetails" ma:readOnly="true">
      <xsd:simpleType>
        <xsd:restriction base="dms:Note">
          <xsd:maxLength value="255"/>
        </xsd:restriction>
      </xsd:simpleType>
    </xsd:element>
    <xsd:element name="SharingHintHash" ma:index="18" nillable="true" ma:displayName="Hàm băm Gợi ý Chia sẻ"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65614A-92F9-4391-AC3D-F3F5B0704F99}">
  <ds:schemaRefs>
    <ds:schemaRef ds:uri="http://schemas.microsoft.com/office/2006/documentManagement/types"/>
    <ds:schemaRef ds:uri="http://purl.org/dc/terms/"/>
    <ds:schemaRef ds:uri="http://schemas.microsoft.com/office/2006/metadata/properties"/>
    <ds:schemaRef ds:uri="http://www.w3.org/XML/1998/namespace"/>
    <ds:schemaRef ds:uri="http://purl.org/dc/elements/1.1/"/>
    <ds:schemaRef ds:uri="http://schemas.microsoft.com/office/infopath/2007/PartnerControls"/>
    <ds:schemaRef ds:uri="http://schemas.openxmlformats.org/package/2006/metadata/core-properties"/>
    <ds:schemaRef ds:uri="70b93575-3f7a-4eb4-8cdb-228fc5024abe"/>
    <ds:schemaRef ds:uri="a180626e-9302-4c14-8eea-5903bff38f28"/>
    <ds:schemaRef ds:uri="http://purl.org/dc/dcmitype/"/>
  </ds:schemaRefs>
</ds:datastoreItem>
</file>

<file path=customXml/itemProps2.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3.xml><?xml version="1.0" encoding="utf-8"?>
<ds:datastoreItem xmlns:ds="http://schemas.openxmlformats.org/officeDocument/2006/customXml" ds:itemID="{E2122910-15B8-4C9C-B2A9-223B5C4D9044}">
  <ds:schemaRefs>
    <ds:schemaRef ds:uri="70b93575-3f7a-4eb4-8cdb-228fc5024abe"/>
    <ds:schemaRef ds:uri="a180626e-9302-4c14-8eea-5903bff38f2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{D28A5AEA-5745-4D18-9CA3-0C6C1EF153CF}tf33968143_win32</Template>
  <TotalTime>129</TotalTime>
  <Words>1894</Words>
  <Application>Microsoft Office PowerPoint</Application>
  <PresentationFormat>Widescreen</PresentationFormat>
  <Paragraphs>208</Paragraphs>
  <Slides>34</Slides>
  <Notes>32</Notes>
  <HiddenSlides>24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Avenir Next LT Pro</vt:lpstr>
      <vt:lpstr>Calibri</vt:lpstr>
      <vt:lpstr>Consolas</vt:lpstr>
      <vt:lpstr>Söhne</vt:lpstr>
      <vt:lpstr>Wingdings</vt:lpstr>
      <vt:lpstr>Custom</vt:lpstr>
      <vt:lpstr>PowerPoint Presentation</vt:lpstr>
      <vt:lpstr>PowerPoint Presentation</vt:lpstr>
      <vt:lpstr>1. Tính năng cơ bản</vt:lpstr>
      <vt:lpstr>Tính năng cơ bản</vt:lpstr>
      <vt:lpstr>PowerPoint Presentation</vt:lpstr>
      <vt:lpstr>2. Tiêu chí điểm cộng</vt:lpstr>
      <vt:lpstr>Tiêu chí điểm cộng</vt:lpstr>
      <vt:lpstr>PowerPoint Presentation</vt:lpstr>
      <vt:lpstr>PowerPoint Presentation</vt:lpstr>
      <vt:lpstr>Ưu điểm</vt:lpstr>
      <vt:lpstr>Ưu điểm</vt:lpstr>
      <vt:lpstr>PowerPoint Presentation</vt:lpstr>
      <vt:lpstr>3. Nodejs vs expressjs</vt:lpstr>
      <vt:lpstr>1. Routing</vt:lpstr>
      <vt:lpstr>1. Routing</vt:lpstr>
      <vt:lpstr>2. Middlewares</vt:lpstr>
      <vt:lpstr>3. xử lý lỗi</vt:lpstr>
      <vt:lpstr>4. Request &amp; Response Object</vt:lpstr>
      <vt:lpstr>5. Body parsing</vt:lpstr>
      <vt:lpstr>PowerPoint Presentation</vt:lpstr>
      <vt:lpstr>PowerPoint Presentation</vt:lpstr>
      <vt:lpstr>4. Hướng dẫn cơ bản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Bùi Vương Tâm Anh</dc:creator>
  <cp:lastModifiedBy>Bùi Vương Tâm Anh</cp:lastModifiedBy>
  <cp:revision>7</cp:revision>
  <dcterms:created xsi:type="dcterms:W3CDTF">2024-04-07T05:30:33Z</dcterms:created>
  <dcterms:modified xsi:type="dcterms:W3CDTF">2024-05-22T15:55:50Z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0x010100D0FC4D0C9C60FF42830FD6301F804C7C</vt:lpwstr>
  </property>
</Properties>
</file>